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6"/>
  </p:notesMasterIdLst>
  <p:sldIdLst>
    <p:sldId id="322" r:id="rId2"/>
    <p:sldId id="409" r:id="rId3"/>
    <p:sldId id="393" r:id="rId4"/>
    <p:sldId id="360" r:id="rId5"/>
    <p:sldId id="394" r:id="rId6"/>
    <p:sldId id="410" r:id="rId7"/>
    <p:sldId id="395" r:id="rId8"/>
    <p:sldId id="396" r:id="rId9"/>
    <p:sldId id="397" r:id="rId10"/>
    <p:sldId id="411" r:id="rId11"/>
    <p:sldId id="374" r:id="rId12"/>
    <p:sldId id="375" r:id="rId13"/>
    <p:sldId id="398" r:id="rId14"/>
    <p:sldId id="399" r:id="rId15"/>
    <p:sldId id="366" r:id="rId16"/>
    <p:sldId id="400" r:id="rId17"/>
    <p:sldId id="367" r:id="rId18"/>
    <p:sldId id="401" r:id="rId19"/>
    <p:sldId id="371" r:id="rId20"/>
    <p:sldId id="402" r:id="rId21"/>
    <p:sldId id="388" r:id="rId22"/>
    <p:sldId id="403" r:id="rId23"/>
    <p:sldId id="372" r:id="rId24"/>
    <p:sldId id="404" r:id="rId25"/>
    <p:sldId id="391" r:id="rId26"/>
    <p:sldId id="405" r:id="rId27"/>
    <p:sldId id="385" r:id="rId28"/>
    <p:sldId id="406" r:id="rId29"/>
    <p:sldId id="381" r:id="rId30"/>
    <p:sldId id="387" r:id="rId31"/>
    <p:sldId id="407" r:id="rId32"/>
    <p:sldId id="383" r:id="rId33"/>
    <p:sldId id="408" r:id="rId34"/>
    <p:sldId id="386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393"/>
            <p14:sldId id="360"/>
            <p14:sldId id="394"/>
            <p14:sldId id="410"/>
            <p14:sldId id="395"/>
            <p14:sldId id="396"/>
            <p14:sldId id="397"/>
            <p14:sldId id="411"/>
            <p14:sldId id="374"/>
            <p14:sldId id="375"/>
            <p14:sldId id="398"/>
            <p14:sldId id="399"/>
            <p14:sldId id="366"/>
            <p14:sldId id="400"/>
            <p14:sldId id="367"/>
            <p14:sldId id="401"/>
            <p14:sldId id="371"/>
            <p14:sldId id="402"/>
            <p14:sldId id="388"/>
            <p14:sldId id="403"/>
            <p14:sldId id="372"/>
            <p14:sldId id="404"/>
            <p14:sldId id="391"/>
            <p14:sldId id="405"/>
            <p14:sldId id="385"/>
            <p14:sldId id="406"/>
            <p14:sldId id="381"/>
            <p14:sldId id="387"/>
            <p14:sldId id="407"/>
            <p14:sldId id="383"/>
            <p14:sldId id="408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8E0"/>
    <a:srgbClr val="0070C0"/>
    <a:srgbClr val="669900"/>
    <a:srgbClr val="42739C"/>
    <a:srgbClr val="FF3300"/>
    <a:srgbClr val="8BB0CF"/>
    <a:srgbClr val="7AA5C8"/>
    <a:srgbClr val="FF5B5B"/>
    <a:srgbClr val="C9E7A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164" y="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2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rogramming.co.k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닫기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윈도우 닫기</a:t>
            </a:r>
            <a:endParaRPr lang="en-US" altLang="ko-KR" dirty="0"/>
          </a:p>
          <a:p>
            <a:pPr lvl="1"/>
            <a:r>
              <a:rPr lang="ko-KR" altLang="en-US" dirty="0"/>
              <a:t>윈도우가 닫히면</a:t>
            </a:r>
            <a:r>
              <a:rPr lang="en-US" altLang="ko-KR" dirty="0"/>
              <a:t>, </a:t>
            </a:r>
            <a:r>
              <a:rPr lang="ko-KR" altLang="en-US" dirty="0"/>
              <a:t>웹 페이지와 함께 윈도우는 사라진다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윈도우를 닫는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브라우저에 따라 보안의 이유로 이 코드가 작동하지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자신을 만든 윈도우 닫기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대부분의 브라우저는 자신이 만든 윈도우의 닫기를 허용</a:t>
            </a:r>
            <a:endParaRPr lang="en-US" altLang="ko-KR" dirty="0"/>
          </a:p>
          <a:p>
            <a:pPr marL="4572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636912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close(</a:t>
            </a:r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4058488"/>
            <a:ext cx="560865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win = window.open();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새 윈도우 생성</a:t>
            </a:r>
            <a:endParaRPr lang="it-IT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win.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close(</a:t>
            </a:r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자신이 만든 윈도우 닫기</a:t>
            </a:r>
            <a:endParaRPr lang="it-IT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103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DCDEC7-5267-47BA-928A-0627F5F93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77" y="1563954"/>
            <a:ext cx="2202583" cy="2103591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15344" y="2369707"/>
            <a:ext cx="5055437" cy="3647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윈도우 열기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function load(URL)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window.open</a:t>
            </a:r>
            <a:r>
              <a:rPr lang="en-US" altLang="ko-KR" sz="1050" b="1" dirty="0"/>
              <a:t>(URL, "</a:t>
            </a:r>
            <a:r>
              <a:rPr lang="en-US" altLang="ko-KR" sz="1050" b="1" dirty="0" err="1"/>
              <a:t>myWin</a:t>
            </a:r>
            <a:r>
              <a:rPr lang="en-US" altLang="ko-KR" sz="1050" b="1" dirty="0"/>
              <a:t>", "left=300,top=300,width=400,height=300");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en-US" altLang="ko-KR" sz="1050" dirty="0" err="1"/>
              <a:t>window.open</a:t>
            </a:r>
            <a:r>
              <a:rPr lang="en-US" altLang="ko-KR" sz="1050" dirty="0"/>
              <a:t>()</a:t>
            </a:r>
            <a:r>
              <a:rPr lang="ko-KR" altLang="en-US" sz="1050" dirty="0"/>
              <a:t>으로 윈도우 열기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pt-BR" altLang="ko-KR" sz="1050" dirty="0"/>
              <a:t>&lt;a href="javascript:load('http://www.graceland.com')"&gt;</a:t>
            </a:r>
          </a:p>
          <a:p>
            <a:pPr defTabSz="180000"/>
            <a:r>
              <a:rPr lang="ko-KR" altLang="en-US" sz="1050" dirty="0"/>
              <a:t>         </a:t>
            </a:r>
            <a:r>
              <a:rPr lang="ko-KR" altLang="en-US" sz="1050" dirty="0" err="1"/>
              <a:t>엘비스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프레슬리</a:t>
            </a:r>
            <a:r>
              <a:rPr lang="ko-KR" altLang="en-US" sz="1050" dirty="0"/>
              <a:t> 홈 페이지</a:t>
            </a:r>
            <a:r>
              <a:rPr lang="en-US" altLang="ko-KR" sz="1050" dirty="0"/>
              <a:t>&lt;/a&gt;&lt;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pt-BR" altLang="ko-KR" sz="1050" dirty="0"/>
              <a:t>&lt;a href="javascript:load('http://www.universalorlando.com')"&gt;</a:t>
            </a:r>
          </a:p>
          <a:p>
            <a:pPr defTabSz="180000"/>
            <a:r>
              <a:rPr lang="ko-KR" altLang="en-US" sz="1050" dirty="0"/>
              <a:t>         유니버설 </a:t>
            </a:r>
            <a:r>
              <a:rPr lang="ko-KR" altLang="en-US" sz="1050" dirty="0" err="1"/>
              <a:t>올랜드</a:t>
            </a:r>
            <a:r>
              <a:rPr lang="ko-KR" altLang="en-US" sz="1050" dirty="0"/>
              <a:t> 홈 페이지</a:t>
            </a:r>
            <a:r>
              <a:rPr lang="en-US" altLang="ko-KR" sz="1050" dirty="0"/>
              <a:t>&lt;/a&gt;&lt;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pt-BR" altLang="ko-KR" sz="1050" dirty="0"/>
              <a:t>&lt;a href="javascript:load('http://www.disneyworld.com')"&gt;</a:t>
            </a:r>
          </a:p>
          <a:p>
            <a:pPr defTabSz="180000"/>
            <a:r>
              <a:rPr lang="ko-KR" altLang="en-US" sz="1050" dirty="0"/>
              <a:t>         디즈니월드 홈 페이지</a:t>
            </a:r>
            <a:r>
              <a:rPr lang="en-US" altLang="ko-KR" sz="1050" dirty="0"/>
              <a:t>&lt;/a&gt;&lt;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</a:t>
            </a:r>
            <a:r>
              <a:rPr lang="ko-KR" altLang="en-US" sz="1050" dirty="0"/>
              <a:t>         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10-1 </a:t>
            </a: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  <a:r>
              <a:rPr lang="ko-KR" altLang="en-US" dirty="0"/>
              <a:t>으로 윈도우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15158" y="3452629"/>
            <a:ext cx="1531192" cy="442674"/>
          </a:xfrm>
          <a:prstGeom prst="wedgeRoundRectCallout">
            <a:avLst>
              <a:gd name="adj1" fmla="val -71296"/>
              <a:gd name="adj2" fmla="val 2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윈도우를 열고 </a:t>
            </a:r>
            <a:endParaRPr lang="en-US" altLang="ko-KR" sz="1000" dirty="0"/>
          </a:p>
          <a:p>
            <a:r>
              <a:rPr lang="ko-KR" altLang="en-US" sz="1000" dirty="0"/>
              <a:t>디즈니 홈 페이지 출력</a:t>
            </a:r>
          </a:p>
        </p:txBody>
      </p:sp>
      <p:sp>
        <p:nvSpPr>
          <p:cNvPr id="8" name="자유형 7"/>
          <p:cNvSpPr/>
          <p:nvPr/>
        </p:nvSpPr>
        <p:spPr>
          <a:xfrm flipH="1">
            <a:off x="6322172" y="3429000"/>
            <a:ext cx="122035" cy="523803"/>
          </a:xfrm>
          <a:custGeom>
            <a:avLst/>
            <a:gdLst>
              <a:gd name="connsiteX0" fmla="*/ 0 w 284639"/>
              <a:gd name="connsiteY0" fmla="*/ 0 h 217037"/>
              <a:gd name="connsiteX1" fmla="*/ 135204 w 284639"/>
              <a:gd name="connsiteY1" fmla="*/ 120971 h 217037"/>
              <a:gd name="connsiteX2" fmla="*/ 284639 w 284639"/>
              <a:gd name="connsiteY2" fmla="*/ 217037 h 2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39" h="217037">
                <a:moveTo>
                  <a:pt x="0" y="0"/>
                </a:moveTo>
                <a:cubicBezTo>
                  <a:pt x="43882" y="42399"/>
                  <a:pt x="87764" y="84798"/>
                  <a:pt x="135204" y="120971"/>
                </a:cubicBezTo>
                <a:cubicBezTo>
                  <a:pt x="182644" y="157144"/>
                  <a:pt x="233641" y="187090"/>
                  <a:pt x="284639" y="217037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91880" y="6165355"/>
            <a:ext cx="1152128" cy="272415"/>
          </a:xfrm>
          <a:prstGeom prst="wedgeRoundRectCallout">
            <a:avLst>
              <a:gd name="adj1" fmla="val 61863"/>
              <a:gd name="adj2" fmla="val 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err="1"/>
              <a:t>myWin</a:t>
            </a:r>
            <a:r>
              <a:rPr lang="en-US" altLang="ko-KR" sz="1000" dirty="0"/>
              <a:t>  </a:t>
            </a:r>
            <a:r>
              <a:rPr lang="ko-KR" altLang="en-US" sz="1000" dirty="0"/>
              <a:t>윈도우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089" y="1348468"/>
            <a:ext cx="491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링크를 가진 웹 페이지를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각 링크를 클릭하면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이름의 새 윈도우를 열고 해당 사이트를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윈도우는 공유된다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새 윈도우는 스크린의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(300, 300)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위치에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400x300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크기로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72B8BC-C09D-4020-9D3C-A16B4118E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005064"/>
            <a:ext cx="3738732" cy="26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772816"/>
            <a:ext cx="5544616" cy="45550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윈도우 닫기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let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newWin</a:t>
            </a:r>
            <a:r>
              <a:rPr lang="en-US" altLang="ko-KR" sz="1000" b="1" dirty="0"/>
              <a:t>=null; </a:t>
            </a:r>
            <a:r>
              <a:rPr lang="en-US" altLang="ko-KR" sz="1000" dirty="0"/>
              <a:t>// </a:t>
            </a:r>
            <a:r>
              <a:rPr lang="ko-KR" altLang="en-US" sz="1000" dirty="0"/>
              <a:t>새로 연 윈도우 기억</a:t>
            </a:r>
          </a:p>
          <a:p>
            <a:pPr defTabSz="180000"/>
            <a:r>
              <a:rPr lang="en-US" altLang="ko-KR" sz="1000" dirty="0"/>
              <a:t>function load(URL)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newWin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window.open</a:t>
            </a:r>
            <a:r>
              <a:rPr lang="en-US" altLang="ko-KR" sz="1000" b="1" dirty="0"/>
              <a:t>(URL, "</a:t>
            </a:r>
            <a:r>
              <a:rPr lang="en-US" altLang="ko-KR" sz="1000" b="1" dirty="0" err="1"/>
              <a:t>myWin</a:t>
            </a:r>
            <a:r>
              <a:rPr lang="en-US" altLang="ko-KR" sz="1000" b="1" dirty="0"/>
              <a:t>", "left=300,top=300,width=400,height=300");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function </a:t>
            </a:r>
            <a:r>
              <a:rPr lang="en-US" altLang="ko-KR" sz="1000" dirty="0" err="1"/>
              <a:t>closeNewWindow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if(</a:t>
            </a:r>
            <a:r>
              <a:rPr lang="en-US" altLang="ko-KR" sz="1000" dirty="0" err="1"/>
              <a:t>newWin</a:t>
            </a:r>
            <a:r>
              <a:rPr lang="en-US" altLang="ko-KR" sz="1000" dirty="0"/>
              <a:t>==null</a:t>
            </a:r>
            <a:r>
              <a:rPr lang="ko-KR" altLang="en-US" sz="1000" dirty="0"/>
              <a:t> </a:t>
            </a:r>
            <a:r>
              <a:rPr lang="en-US" altLang="ko-KR" sz="1000" dirty="0"/>
              <a:t>|| </a:t>
            </a:r>
            <a:r>
              <a:rPr lang="en-US" altLang="ko-KR" sz="1000" dirty="0" err="1"/>
              <a:t>newWin.closed</a:t>
            </a:r>
            <a:r>
              <a:rPr lang="en-US" altLang="ko-KR" sz="1000" dirty="0"/>
              <a:t>) // </a:t>
            </a:r>
            <a:r>
              <a:rPr lang="ko-KR" altLang="en-US" sz="1000" dirty="0"/>
              <a:t>윈도우가 열리지 않았거나 닫힌 경우</a:t>
            </a:r>
          </a:p>
          <a:p>
            <a:pPr defTabSz="180000"/>
            <a:r>
              <a:rPr lang="en-US" altLang="ko-KR" sz="1000" dirty="0"/>
              <a:t>		return; // </a:t>
            </a:r>
            <a:r>
              <a:rPr lang="ko-KR" altLang="en-US" sz="1000" dirty="0"/>
              <a:t>윈도우가 없는 경우 그냥 리턴 </a:t>
            </a:r>
          </a:p>
          <a:p>
            <a:pPr defTabSz="180000"/>
            <a:r>
              <a:rPr lang="en-US" altLang="ko-KR" sz="1000" dirty="0"/>
              <a:t>	else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newWin.close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; // </a:t>
            </a:r>
            <a:r>
              <a:rPr lang="ko-KR" altLang="en-US" sz="1000" dirty="0"/>
              <a:t>열어 놓은 윈도우 닫기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&lt;h3&gt;window</a:t>
            </a:r>
            <a:r>
              <a:rPr lang="ko-KR" altLang="en-US" sz="1000" dirty="0"/>
              <a:t>의 </a:t>
            </a:r>
            <a:r>
              <a:rPr lang="en-US" altLang="ko-KR" sz="1000" dirty="0"/>
              <a:t>close()</a:t>
            </a:r>
            <a:r>
              <a:rPr lang="ko-KR" altLang="en-US" sz="1000" dirty="0"/>
              <a:t>로 윈도우 닫기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pt-BR" altLang="ko-KR" sz="1000" dirty="0"/>
              <a:t>&lt;a href="javascript:load('http://www.disneyworld.com')"&gt;</a:t>
            </a:r>
          </a:p>
          <a:p>
            <a:pPr defTabSz="180000"/>
            <a:r>
              <a:rPr lang="ko-KR" altLang="en-US" sz="1000" dirty="0"/>
              <a:t>         새 윈도우 열기</a:t>
            </a:r>
            <a:r>
              <a:rPr lang="en-US" altLang="ko-KR" sz="1000" dirty="0"/>
              <a:t>(</a:t>
            </a:r>
            <a:r>
              <a:rPr lang="ko-KR" altLang="en-US" sz="1000" dirty="0"/>
              <a:t>디즈니월드</a:t>
            </a:r>
            <a:r>
              <a:rPr lang="en-US" altLang="ko-KR" sz="1000" dirty="0"/>
              <a:t>)&lt;/a&gt;&lt;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javascript:</a:t>
            </a:r>
            <a:r>
              <a:rPr lang="en-US" altLang="ko-KR" sz="1000" b="1" dirty="0" err="1"/>
              <a:t>window.close</a:t>
            </a:r>
            <a:r>
              <a:rPr lang="en-US" altLang="ko-KR" sz="1000" b="1" dirty="0"/>
              <a:t>()</a:t>
            </a:r>
            <a:r>
              <a:rPr lang="en-US" altLang="ko-KR" sz="1000" dirty="0"/>
              <a:t>"&gt;</a:t>
            </a:r>
          </a:p>
          <a:p>
            <a:pPr defTabSz="180000"/>
            <a:r>
              <a:rPr lang="ko-KR" altLang="en-US" sz="1000" dirty="0"/>
              <a:t>         현재 윈도우 닫기</a:t>
            </a:r>
            <a:r>
              <a:rPr lang="en-US" altLang="ko-KR" sz="1000" dirty="0"/>
              <a:t>&lt;/a&gt;&lt;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&lt;a </a:t>
            </a:r>
            <a:r>
              <a:rPr lang="en-US" altLang="ko-KR" sz="1000" dirty="0" err="1"/>
              <a:t>href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javascript:closeNewWindow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ko-KR" altLang="en-US" sz="1000" dirty="0"/>
              <a:t>         새 윈도우 닫기</a:t>
            </a:r>
            <a:r>
              <a:rPr lang="en-US" altLang="ko-KR" sz="1000" dirty="0"/>
              <a:t>&lt;/a&gt;</a:t>
            </a:r>
            <a:r>
              <a:rPr lang="ko-KR" altLang="en-US" sz="1000" dirty="0"/>
              <a:t>         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CDC7B-0432-47BA-BADA-4C6B2F891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60" y="3369859"/>
            <a:ext cx="2521156" cy="2274293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10-2 </a:t>
            </a:r>
            <a:r>
              <a:rPr lang="ko-KR" altLang="en-US" dirty="0"/>
              <a:t>윈도우 닫기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76256" y="5053427"/>
            <a:ext cx="2013075" cy="272415"/>
          </a:xfrm>
          <a:prstGeom prst="wedgeRoundRectCallout">
            <a:avLst>
              <a:gd name="adj1" fmla="val -67635"/>
              <a:gd name="adj2" fmla="val -36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자신의 브라우저 윈도우 닫기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2352" y="5572402"/>
            <a:ext cx="2013075" cy="442674"/>
          </a:xfrm>
          <a:prstGeom prst="wedgeRoundRectCallout">
            <a:avLst>
              <a:gd name="adj1" fmla="val -68129"/>
              <a:gd name="adj2" fmla="val -957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첫번째 링크를 클릭하여 생성한 디즈니 월드 윈도우 닫기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2088" y="1348468"/>
            <a:ext cx="8214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윈도우를 스스로 닫는 경우와 자신이 생성한 윈도우를 닫는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 </a:t>
            </a:r>
            <a:r>
              <a:rPr lang="ko-KR" altLang="en-US"/>
              <a:t>객체의 타이머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객체의</a:t>
            </a:r>
            <a:r>
              <a:rPr lang="en-US" altLang="ko-KR" dirty="0"/>
              <a:t> </a:t>
            </a:r>
            <a:r>
              <a:rPr lang="ko-KR" altLang="en-US" dirty="0"/>
              <a:t>타이머 기능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ko-KR" altLang="en-US" dirty="0"/>
              <a:t>타임아웃 코드 </a:t>
            </a:r>
            <a:r>
              <a:rPr lang="en-US" altLang="ko-KR" dirty="0"/>
              <a:t>1</a:t>
            </a:r>
            <a:r>
              <a:rPr lang="ko-KR" altLang="en-US" dirty="0"/>
              <a:t>회 호출</a:t>
            </a:r>
            <a:endParaRPr lang="en-US" altLang="ko-KR" dirty="0"/>
          </a:p>
          <a:p>
            <a:pPr lvl="2"/>
            <a:r>
              <a:rPr lang="en-US" altLang="ko-KR" dirty="0" err="1"/>
              <a:t>setTimeout</a:t>
            </a:r>
            <a:r>
              <a:rPr lang="en-US" altLang="ko-KR" dirty="0"/>
              <a:t>()/</a:t>
            </a:r>
            <a:r>
              <a:rPr lang="en-US" altLang="ko-KR" dirty="0" err="1"/>
              <a:t>clearTimeout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타임아웃 코드 반복 호출</a:t>
            </a:r>
            <a:endParaRPr lang="en-US" altLang="ko-KR" dirty="0"/>
          </a:p>
          <a:p>
            <a:pPr lvl="2"/>
            <a:r>
              <a:rPr lang="en-US" altLang="ko-KR" dirty="0" err="1"/>
              <a:t>setInterval</a:t>
            </a:r>
            <a:r>
              <a:rPr lang="en-US" altLang="ko-KR" dirty="0"/>
              <a:t>()/</a:t>
            </a:r>
            <a:r>
              <a:rPr lang="en-US" altLang="ko-KR" dirty="0" err="1"/>
              <a:t>clearInterval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9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setTimeout()/clearTimeout()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setTimeout</a:t>
            </a:r>
            <a:r>
              <a:rPr lang="en-US" altLang="ko-KR" sz="2000" dirty="0"/>
              <a:t>() :  </a:t>
            </a:r>
            <a:r>
              <a:rPr lang="ko-KR" altLang="en-US" sz="2000" dirty="0"/>
              <a:t>타임아웃 코드 </a:t>
            </a:r>
            <a:r>
              <a:rPr lang="en-US" altLang="ko-KR" sz="2000" dirty="0"/>
              <a:t>1</a:t>
            </a:r>
            <a:r>
              <a:rPr lang="ko-KR" altLang="en-US" sz="2000" dirty="0"/>
              <a:t>회 실행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3</a:t>
            </a:r>
            <a:r>
              <a:rPr lang="ko-KR" altLang="en-US" sz="1800" dirty="0"/>
              <a:t>초 후 </a:t>
            </a:r>
            <a:r>
              <a:rPr lang="ko-KR" altLang="en-US" sz="1800" dirty="0" err="1"/>
              <a:t>경고창</a:t>
            </a:r>
            <a:r>
              <a:rPr lang="ko-KR" altLang="en-US" sz="1800" dirty="0"/>
              <a:t> 출력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3</a:t>
            </a:r>
            <a:r>
              <a:rPr lang="ko-KR" altLang="en-US" sz="1800" dirty="0"/>
              <a:t>초가 되기 전에 타이머 해제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42010" y="44371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(time) {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alert(time + 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 지났습니다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marL="190500" fontAlgn="base" latinLnBrk="0"/>
            <a:r>
              <a:rPr lang="en-US" altLang="ko-KR" sz="1400" dirty="0"/>
              <a:t>let </a:t>
            </a:r>
            <a:r>
              <a:rPr lang="en-US" altLang="ko-KR" sz="1400" b="1" dirty="0" err="1"/>
              <a:t>timerID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setTimeout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myAlert</a:t>
            </a:r>
            <a:r>
              <a:rPr lang="en-US" altLang="ko-KR" sz="1400" b="1" dirty="0"/>
              <a:t>(3)", 3000);</a:t>
            </a:r>
            <a:r>
              <a:rPr lang="en-US" altLang="ko-KR" sz="1400" dirty="0"/>
              <a:t> // 3</a:t>
            </a:r>
            <a:r>
              <a:rPr lang="ko-KR" altLang="en-US" sz="1400" dirty="0"/>
              <a:t>초 후 </a:t>
            </a:r>
            <a:r>
              <a:rPr lang="en-US" altLang="ko-KR" sz="1400" dirty="0" err="1"/>
              <a:t>myAlert</a:t>
            </a:r>
            <a:r>
              <a:rPr lang="en-US" altLang="ko-KR" sz="1400" dirty="0"/>
              <a:t>(‘3’) </a:t>
            </a:r>
            <a:r>
              <a:rPr lang="ko-KR" altLang="en-US" sz="1400" dirty="0"/>
              <a:t>호출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75656" y="5877272"/>
            <a:ext cx="6786855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clearTimeout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1772817"/>
            <a:ext cx="7841837" cy="21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3099" y="1833749"/>
            <a:ext cx="5247248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en-US" altLang="ko-KR" sz="1050" dirty="0" err="1"/>
              <a:t>setTimeout</a:t>
            </a:r>
            <a:r>
              <a:rPr lang="en-US" altLang="ko-KR" sz="1050" dirty="0"/>
              <a:t>()</a:t>
            </a:r>
            <a:r>
              <a:rPr lang="ko-KR" altLang="en-US" sz="1050" dirty="0"/>
              <a:t>으로 웹 페이지 자동 연결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이미지에 마우스를 올리고 </a:t>
            </a:r>
            <a:r>
              <a:rPr lang="en-US" altLang="ko-KR" sz="1050" dirty="0"/>
              <a:t>5</a:t>
            </a:r>
            <a:r>
              <a:rPr lang="ko-KR" altLang="en-US" sz="1050" dirty="0"/>
              <a:t>초간 그대로 있을 때 사이트로 이동합니다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="media/naver.gif" 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onmouseover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startTimer</a:t>
            </a:r>
            <a:r>
              <a:rPr lang="en-US" altLang="ko-KR" sz="1050" b="1" dirty="0"/>
              <a:t>(5000)"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onmouseout</a:t>
            </a:r>
            <a:r>
              <a:rPr lang="en-US" altLang="ko-KR" sz="1050" b="1" dirty="0"/>
              <a:t>="</a:t>
            </a:r>
            <a:r>
              <a:rPr lang="en-US" altLang="ko-KR" sz="1050" b="1" dirty="0" err="1"/>
              <a:t>cancelTimer</a:t>
            </a:r>
            <a:r>
              <a:rPr lang="en-US" altLang="ko-KR" sz="1050" b="1" dirty="0"/>
              <a:t>()"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b="1" dirty="0"/>
              <a:t>let </a:t>
            </a:r>
            <a:r>
              <a:rPr lang="en-US" altLang="ko-KR" sz="1050" b="1" dirty="0" err="1"/>
              <a:t>timerID</a:t>
            </a:r>
            <a:r>
              <a:rPr lang="en-US" altLang="ko-KR" sz="1050" b="1" dirty="0"/>
              <a:t>=null;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startTimer</a:t>
            </a:r>
            <a:r>
              <a:rPr lang="en-US" altLang="ko-KR" sz="1050" dirty="0"/>
              <a:t>(time) {</a:t>
            </a:r>
          </a:p>
          <a:p>
            <a:pPr defTabSz="180000"/>
            <a:r>
              <a:rPr lang="en-US" altLang="ko-KR" sz="1050" dirty="0"/>
              <a:t>	// </a:t>
            </a:r>
            <a:r>
              <a:rPr lang="ko-KR" altLang="en-US" sz="1050" dirty="0"/>
              <a:t>타이머 시작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timerID</a:t>
            </a:r>
            <a:r>
              <a:rPr lang="en-US" altLang="ko-KR" sz="1050" b="1" dirty="0"/>
              <a:t> = </a:t>
            </a:r>
            <a:r>
              <a:rPr lang="en-US" altLang="ko-KR" sz="1050" b="1" dirty="0" err="1"/>
              <a:t>setTimeout</a:t>
            </a:r>
            <a:r>
              <a:rPr lang="en-US" altLang="ko-KR" sz="1050" b="1" dirty="0"/>
              <a:t>("load('http://www.naver.com')", time);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	// </a:t>
            </a:r>
            <a:r>
              <a:rPr lang="ko-KR" altLang="en-US" sz="1050" dirty="0"/>
              <a:t>이미지에 마우스 올리면 나타내는 </a:t>
            </a:r>
            <a:r>
              <a:rPr lang="ko-KR" altLang="en-US" sz="1050" dirty="0" err="1"/>
              <a:t>툴팁</a:t>
            </a:r>
            <a:r>
              <a:rPr lang="ko-KR" altLang="en-US" sz="1050" dirty="0"/>
              <a:t> 메시지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").title = "</a:t>
            </a:r>
            <a:r>
              <a:rPr lang="ko-KR" altLang="en-US" sz="1050" dirty="0"/>
              <a:t>타이머 작동 시작</a:t>
            </a:r>
            <a:r>
              <a:rPr lang="en-US" altLang="ko-KR" sz="1050" dirty="0"/>
              <a:t>...";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</a:t>
            </a:r>
            <a:r>
              <a:rPr lang="en-US" altLang="ko-KR" sz="1050" dirty="0" err="1"/>
              <a:t>cancelTimer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/>
              <a:t>	if(</a:t>
            </a:r>
            <a:r>
              <a:rPr lang="en-US" altLang="ko-KR" sz="1050" dirty="0" err="1"/>
              <a:t>timerID</a:t>
            </a:r>
            <a:r>
              <a:rPr lang="en-US" altLang="ko-KR" sz="1050" dirty="0"/>
              <a:t> !=null) 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b="1" dirty="0" err="1"/>
              <a:t>clearTimeout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timerID</a:t>
            </a:r>
            <a:r>
              <a:rPr lang="en-US" altLang="ko-KR" sz="1050" b="1" dirty="0"/>
              <a:t>); </a:t>
            </a:r>
            <a:r>
              <a:rPr lang="en-US" altLang="ko-KR" sz="1050" dirty="0"/>
              <a:t>// </a:t>
            </a:r>
            <a:r>
              <a:rPr lang="ko-KR" altLang="en-US" sz="1050" dirty="0"/>
              <a:t>타이머 중단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function load(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window.location</a:t>
            </a:r>
            <a:r>
              <a:rPr lang="en-US" altLang="ko-KR" sz="1050" b="1" dirty="0"/>
              <a:t> = </a:t>
            </a:r>
            <a:r>
              <a:rPr lang="en-US" altLang="ko-KR" sz="1050" b="1" dirty="0" err="1"/>
              <a:t>url</a:t>
            </a:r>
            <a:r>
              <a:rPr lang="en-US" altLang="ko-KR" sz="1050" b="1" dirty="0"/>
              <a:t>; </a:t>
            </a:r>
            <a:r>
              <a:rPr lang="en-US" altLang="ko-KR" sz="1050" dirty="0"/>
              <a:t>// </a:t>
            </a:r>
            <a:r>
              <a:rPr lang="ko-KR" altLang="en-US" sz="1050" dirty="0"/>
              <a:t>현재 윈도우에  </a:t>
            </a:r>
            <a:r>
              <a:rPr lang="en-US" altLang="ko-KR" sz="1050" dirty="0" err="1"/>
              <a:t>url</a:t>
            </a:r>
            <a:r>
              <a:rPr lang="en-US" altLang="ko-KR" sz="1050" dirty="0"/>
              <a:t> </a:t>
            </a:r>
            <a:r>
              <a:rPr lang="ko-KR" altLang="en-US" sz="1050" dirty="0"/>
              <a:t>사이트 로드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360563-9481-4122-B85C-82747B07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41" y="4437112"/>
            <a:ext cx="2236677" cy="2194913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10-3 </a:t>
            </a:r>
            <a:r>
              <a:rPr lang="en-US" altLang="ko-KR" dirty="0" err="1"/>
              <a:t>setTimeout</a:t>
            </a:r>
            <a:r>
              <a:rPr lang="en-US" altLang="ko-KR" dirty="0"/>
              <a:t>()</a:t>
            </a:r>
            <a:r>
              <a:rPr lang="ko-KR" altLang="en-US" dirty="0"/>
              <a:t>로 웹 페이지 자동 연결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이미지 위에 마우스를 올린 상태로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초가 지나면 </a:t>
            </a:r>
            <a:r>
              <a:rPr lang="ko-KR" altLang="en-US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네이버에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연결하며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5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 전에 이미지를 벗어나면 타이머를 해제하는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1950" y="458112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마우스를 올리고 </a:t>
            </a:r>
            <a:endParaRPr lang="en-US" altLang="ko-KR" sz="1000" dirty="0"/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초간 그대로 있을 때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532966" y="2021797"/>
            <a:ext cx="2194407" cy="2168438"/>
            <a:chOff x="6532966" y="2021797"/>
            <a:chExt cx="2194407" cy="2168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04E5384-1287-4991-A204-29153ED64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2966" y="2021797"/>
              <a:ext cx="2194407" cy="2168438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560" y="3822089"/>
              <a:ext cx="173774" cy="17377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976725" y="4209070"/>
            <a:ext cx="896015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툴팁</a:t>
            </a:r>
            <a:r>
              <a:rPr lang="ko-KR" altLang="en-US" sz="1000" dirty="0"/>
              <a:t> 메시지</a:t>
            </a:r>
          </a:p>
        </p:txBody>
      </p:sp>
      <p:sp>
        <p:nvSpPr>
          <p:cNvPr id="6" name="자유형 5"/>
          <p:cNvSpPr/>
          <p:nvPr/>
        </p:nvSpPr>
        <p:spPr>
          <a:xfrm>
            <a:off x="7308304" y="4190234"/>
            <a:ext cx="205877" cy="272415"/>
          </a:xfrm>
          <a:custGeom>
            <a:avLst/>
            <a:gdLst>
              <a:gd name="connsiteX0" fmla="*/ 783220 w 783220"/>
              <a:gd name="connsiteY0" fmla="*/ 0 h 540152"/>
              <a:gd name="connsiteX1" fmla="*/ 640466 w 783220"/>
              <a:gd name="connsiteY1" fmla="*/ 366532 h 540152"/>
              <a:gd name="connsiteX2" fmla="*/ 0 w 783220"/>
              <a:gd name="connsiteY2" fmla="*/ 540152 h 54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220" h="540152">
                <a:moveTo>
                  <a:pt x="783220" y="0"/>
                </a:moveTo>
                <a:cubicBezTo>
                  <a:pt x="777111" y="138253"/>
                  <a:pt x="771003" y="276507"/>
                  <a:pt x="640466" y="366532"/>
                </a:cubicBezTo>
                <a:cubicBezTo>
                  <a:pt x="509929" y="456557"/>
                  <a:pt x="254964" y="498354"/>
                  <a:pt x="0" y="540152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5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setInterval</a:t>
            </a:r>
            <a:r>
              <a:rPr lang="en-US" altLang="ko-KR" dirty="0"/>
              <a:t>()/</a:t>
            </a:r>
            <a:r>
              <a:rPr lang="en-US" altLang="ko-KR" dirty="0" err="1"/>
              <a:t>clearInterval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err="1"/>
              <a:t>setInterval</a:t>
            </a:r>
            <a:r>
              <a:rPr lang="en-US" altLang="ko-KR" sz="2000" dirty="0"/>
              <a:t>() : </a:t>
            </a:r>
            <a:r>
              <a:rPr lang="ko-KR" altLang="en-US" sz="2000" dirty="0"/>
              <a:t>타임아웃 코드 반복 실행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600" dirty="0"/>
          </a:p>
          <a:p>
            <a:pPr marL="365760" lvl="1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1</a:t>
            </a:r>
            <a:r>
              <a:rPr lang="ko-KR" altLang="en-US" sz="1600" dirty="0"/>
              <a:t>초 간격으로 </a:t>
            </a:r>
            <a:r>
              <a:rPr lang="en-US" altLang="ko-KR" sz="1600" dirty="0"/>
              <a:t>f()</a:t>
            </a:r>
            <a:r>
              <a:rPr lang="ko-KR" altLang="en-US" sz="1600" dirty="0"/>
              <a:t> 반복 호출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marL="365760" lvl="1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타이머 해제</a:t>
            </a:r>
          </a:p>
          <a:p>
            <a:pPr lvl="1"/>
            <a:endParaRPr lang="ko-KR" altLang="en-US" sz="1600" dirty="0"/>
          </a:p>
          <a:p>
            <a:endParaRPr lang="ko-KR" altLang="en-US" sz="20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4417367"/>
            <a:ext cx="71287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코드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setInterval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("f()", 1000);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 주기로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호출되도록 타이머 작동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87624" y="6001543"/>
            <a:ext cx="71287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clearInterval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timerID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타이머 해제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34" y="1700808"/>
            <a:ext cx="7915347" cy="21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8497" y="1865041"/>
            <a:ext cx="615617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-8"&gt;&lt;title&gt;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()</a:t>
            </a:r>
            <a:r>
              <a:rPr lang="ko-KR" altLang="en-US" sz="1200" dirty="0"/>
              <a:t>로 텍스트 회전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텍스트가 자동 회전하며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마우스로 클릭하면 중단합니다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&lt;div&gt;&lt;span id="span" style="</a:t>
            </a:r>
            <a:r>
              <a:rPr lang="en-US" altLang="ko-KR" sz="1200" dirty="0" err="1"/>
              <a:t>background-color:yellow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ko-KR" altLang="en-US" sz="1200" dirty="0"/>
              <a:t>자동 회전하는 텍스트입니다</a:t>
            </a:r>
            <a:r>
              <a:rPr lang="en-US" altLang="ko-KR" sz="1200" dirty="0"/>
              <a:t>.&lt;/span&gt;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span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("span");</a:t>
            </a:r>
          </a:p>
          <a:p>
            <a:pPr defTabSz="180000"/>
            <a:r>
              <a:rPr lang="en-US" altLang="ko-KR" sz="1200" b="1" dirty="0"/>
              <a:t>let 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setInterval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()", 200); </a:t>
            </a:r>
            <a:r>
              <a:rPr lang="en-US" altLang="ko-KR" sz="1200" dirty="0"/>
              <a:t>// 200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주기로 </a:t>
            </a:r>
            <a:r>
              <a:rPr lang="en-US" altLang="ko-KR" sz="1200" dirty="0" err="1"/>
              <a:t>doRotate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/>
              <a:t>span.onclick</a:t>
            </a:r>
            <a:r>
              <a:rPr lang="en-US" altLang="ko-KR" sz="1200" dirty="0"/>
              <a:t> = function</a:t>
            </a:r>
            <a:r>
              <a:rPr lang="ko-KR" altLang="en-US" sz="1200" dirty="0"/>
              <a:t> </a:t>
            </a:r>
            <a:r>
              <a:rPr lang="en-US" altLang="ko-KR" sz="1200" dirty="0"/>
              <a:t>(e) { // </a:t>
            </a:r>
            <a:r>
              <a:rPr lang="ko-KR" altLang="en-US" sz="1200" dirty="0"/>
              <a:t>마우스 클릭 이벤트 </a:t>
            </a:r>
            <a:r>
              <a:rPr lang="ko-KR" altLang="en-US" sz="1200" dirty="0" err="1"/>
              <a:t>리스너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clearInterval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타이머 해제</a:t>
            </a:r>
            <a:r>
              <a:rPr lang="en-US" altLang="ko-KR" sz="1200" dirty="0"/>
              <a:t>. </a:t>
            </a:r>
            <a:r>
              <a:rPr lang="ko-KR" altLang="en-US" sz="1200" dirty="0"/>
              <a:t>문자열 회전 중단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span.innerHTML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(0, 1);</a:t>
            </a:r>
          </a:p>
          <a:p>
            <a:pPr defTabSz="180000"/>
            <a:r>
              <a:rPr lang="en-US" altLang="ko-KR" sz="1200" dirty="0"/>
              <a:t>	let remains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(1, str.length-1);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remains +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span.innerHTML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str</a:t>
            </a:r>
            <a:r>
              <a:rPr lang="en-US" altLang="ko-KR" sz="1200" b="1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EC473-A0C2-4322-93DC-84F038203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20" y="4468529"/>
            <a:ext cx="2634412" cy="2169837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10-4 </a:t>
            </a:r>
            <a:r>
              <a:rPr lang="en-US" altLang="ko-KR" dirty="0" err="1"/>
              <a:t>setInterval</a:t>
            </a:r>
            <a:r>
              <a:rPr lang="en-US" altLang="ko-KR" dirty="0"/>
              <a:t>()</a:t>
            </a:r>
            <a:r>
              <a:rPr lang="ko-KR" altLang="en-US" dirty="0"/>
              <a:t>로 텍스트 회전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599" y="1310529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setInterval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텍스트를 옆으로 반복 회전시키는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 위에 마우스를 클릭하면 회전이 중단된다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6296" y="6248521"/>
            <a:ext cx="1325508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클릭하면 회전 중단</a:t>
            </a:r>
          </a:p>
        </p:txBody>
      </p:sp>
    </p:spTree>
    <p:extLst>
      <p:ext uri="{BB962C8B-B14F-4D97-AF65-F5344CB8AC3E}">
        <p14:creationId xmlns:p14="http://schemas.microsoft.com/office/powerpoint/2010/main" val="376729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윈도우 위치 및 크기 조절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fontAlgn="base"/>
            <a:r>
              <a:rPr lang="ko-KR" altLang="en-US" sz="1800" dirty="0"/>
              <a:t>윈도우를 오른쪽으로 </a:t>
            </a:r>
            <a:r>
              <a:rPr lang="en-US" altLang="ko-KR" sz="1800" dirty="0"/>
              <a:t>5</a:t>
            </a:r>
            <a:r>
              <a:rPr lang="ko-KR" altLang="en-US" sz="1800" dirty="0"/>
              <a:t>픽셀</a:t>
            </a:r>
            <a:r>
              <a:rPr lang="en-US" altLang="ko-KR" sz="1800" dirty="0"/>
              <a:t>, </a:t>
            </a:r>
            <a:r>
              <a:rPr lang="ko-KR" altLang="en-US" sz="1800" dirty="0"/>
              <a:t>아래로 </a:t>
            </a:r>
            <a:r>
              <a:rPr lang="en-US" altLang="ko-KR" sz="1800" dirty="0"/>
              <a:t>10</a:t>
            </a:r>
            <a:r>
              <a:rPr lang="ko-KR" altLang="en-US" sz="1800" dirty="0"/>
              <a:t>픽셀 이동</a:t>
            </a:r>
          </a:p>
          <a:p>
            <a:pPr lvl="1"/>
            <a:endParaRPr lang="en-US" altLang="ko-KR" sz="1600" dirty="0"/>
          </a:p>
          <a:p>
            <a:pPr lvl="1" fontAlgn="base"/>
            <a:endParaRPr lang="en-US" altLang="ko-KR" sz="1800" dirty="0"/>
          </a:p>
          <a:p>
            <a:pPr lvl="1" fontAlgn="base"/>
            <a:r>
              <a:rPr lang="ko-KR" altLang="en-US" sz="1800" dirty="0"/>
              <a:t>윈도우를 스크린의 </a:t>
            </a:r>
            <a:r>
              <a:rPr lang="en-US" altLang="ko-KR" sz="1800" dirty="0"/>
              <a:t>(25, 10) </a:t>
            </a:r>
            <a:r>
              <a:rPr lang="ko-KR" altLang="en-US" sz="1800" dirty="0"/>
              <a:t>위치로 이동</a:t>
            </a:r>
          </a:p>
          <a:p>
            <a:pPr lvl="1"/>
            <a:endParaRPr lang="en-US" altLang="ko-KR" sz="1600" dirty="0"/>
          </a:p>
          <a:p>
            <a:pPr lvl="1" fontAlgn="base"/>
            <a:r>
              <a:rPr lang="ko-KR" altLang="en-US" sz="1800" dirty="0"/>
              <a:t>윈도우 크기를 </a:t>
            </a:r>
            <a:r>
              <a:rPr lang="en-US" altLang="ko-KR" sz="1800" dirty="0"/>
              <a:t>5 </a:t>
            </a:r>
            <a:r>
              <a:rPr lang="ko-KR" altLang="en-US" sz="1800" dirty="0"/>
              <a:t>픽셀 좁게</a:t>
            </a:r>
            <a:r>
              <a:rPr lang="en-US" altLang="ko-KR" sz="1800" dirty="0"/>
              <a:t>, 10</a:t>
            </a:r>
            <a:r>
              <a:rPr lang="ko-KR" altLang="en-US" sz="1800" dirty="0"/>
              <a:t>픽셀 길게 조절</a:t>
            </a:r>
          </a:p>
          <a:p>
            <a:pPr lvl="1"/>
            <a:endParaRPr lang="ko-KR" altLang="en-US" sz="1600" dirty="0"/>
          </a:p>
          <a:p>
            <a:pPr lvl="1" fontAlgn="base"/>
            <a:endParaRPr lang="en-US" altLang="ko-KR" sz="1800" dirty="0"/>
          </a:p>
          <a:p>
            <a:pPr lvl="1" fontAlgn="base"/>
            <a:r>
              <a:rPr lang="ko-KR" altLang="en-US" sz="1800" dirty="0"/>
              <a:t>윈도우 크기를 </a:t>
            </a:r>
            <a:r>
              <a:rPr lang="en-US" altLang="ko-KR" sz="1800" dirty="0"/>
              <a:t>200x300</a:t>
            </a:r>
            <a:r>
              <a:rPr lang="ko-KR" altLang="en-US" sz="1800" dirty="0"/>
              <a:t>으로 조절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(5, 10); 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moveBy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(5, 10);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self.moveTo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83132" y="3416950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(-5, 10);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(self.outerWidth-5, self.outerHeight+10);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91106" y="4394001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window.resizeTo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(200, 300);</a:t>
            </a:r>
          </a:p>
        </p:txBody>
      </p:sp>
    </p:spTree>
    <p:extLst>
      <p:ext uri="{BB962C8B-B14F-4D97-AF65-F5344CB8AC3E}">
        <p14:creationId xmlns:p14="http://schemas.microsoft.com/office/powerpoint/2010/main" val="128163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3018" y="1575998"/>
            <a:ext cx="5256584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윈도우의 위치와 크기 조절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윈도우의 위치와 크기 조절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window.moveBy</a:t>
            </a:r>
            <a:r>
              <a:rPr lang="en-US" altLang="ko-KR" sz="1200" b="1" dirty="0"/>
              <a:t>(-10, 0)</a:t>
            </a:r>
            <a:r>
              <a:rPr lang="en-US" altLang="ko-KR" sz="1200" dirty="0"/>
              <a:t>"&gt;left&lt;/button&gt;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window.moveBy</a:t>
            </a:r>
            <a:r>
              <a:rPr lang="en-US" altLang="ko-KR" sz="1200" b="1" dirty="0"/>
              <a:t>(10, 0)</a:t>
            </a:r>
            <a:r>
              <a:rPr lang="en-US" altLang="ko-KR" sz="1200" dirty="0"/>
              <a:t>"&gt;right&lt;/button&gt;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self.moveBy</a:t>
            </a:r>
            <a:r>
              <a:rPr lang="en-US" altLang="ko-KR" sz="1200" b="1" dirty="0"/>
              <a:t>(0, -10)</a:t>
            </a:r>
            <a:r>
              <a:rPr lang="en-US" altLang="ko-KR" sz="1200" dirty="0"/>
              <a:t>"&gt;up&lt;/button&gt;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moveBy</a:t>
            </a:r>
            <a:r>
              <a:rPr lang="en-US" altLang="ko-KR" sz="1200" b="1" dirty="0"/>
              <a:t>(0, 10)</a:t>
            </a:r>
            <a:r>
              <a:rPr lang="en-US" altLang="ko-KR" sz="1200" dirty="0"/>
              <a:t>"&gt;down&lt;/button&gt;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resizeBy</a:t>
            </a:r>
            <a:r>
              <a:rPr lang="en-US" altLang="ko-KR" sz="1200" b="1" dirty="0"/>
              <a:t>(10, 10)</a:t>
            </a:r>
            <a:r>
              <a:rPr lang="en-US" altLang="ko-KR" sz="1200" dirty="0"/>
              <a:t>"&gt;+&lt;/button&gt;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resizeBy</a:t>
            </a:r>
            <a:r>
              <a:rPr lang="en-US" altLang="ko-KR" sz="1200" b="1" dirty="0"/>
              <a:t>(-10, -10)</a:t>
            </a:r>
            <a:r>
              <a:rPr lang="en-US" altLang="ko-KR" sz="1200" dirty="0"/>
              <a:t>"&gt;-&lt;/button&gt;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DCC13-8FE1-48D9-BB3A-876821D12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04" y="3492638"/>
            <a:ext cx="2526147" cy="182064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10-5 </a:t>
            </a:r>
            <a:r>
              <a:rPr lang="ko-KR" altLang="en-US" dirty="0"/>
              <a:t>윈도우의 위치와 크기 조절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600" y="5800861"/>
            <a:ext cx="724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이 예제는 브라우저에서 바로 실행시키면 보안의 이유로 실행되지 않지만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window.open</a:t>
            </a:r>
            <a:r>
              <a:rPr lang="en-US" altLang="ko-KR" sz="1200" dirty="0"/>
              <a:t>()</a:t>
            </a:r>
            <a:r>
              <a:rPr lang="ko-KR" altLang="en-US" sz="1200" dirty="0"/>
              <a:t>으로 생성한 윈도우 내에서는 잘 작동함</a:t>
            </a:r>
            <a:r>
              <a:rPr lang="en-US" altLang="ko-KR" sz="1200" dirty="0"/>
              <a:t>. </a:t>
            </a:r>
            <a:r>
              <a:rPr lang="en-US" altLang="ko-KR" sz="1200" dirty="0" err="1">
                <a:hlinkClick r:id="rId3"/>
              </a:rPr>
              <a:t>www.webprogramming.co.kr</a:t>
            </a:r>
            <a:r>
              <a:rPr lang="en-US" altLang="ko-KR" sz="1200" dirty="0"/>
              <a:t> </a:t>
            </a:r>
            <a:r>
              <a:rPr lang="ko-KR" altLang="en-US" sz="1200" dirty="0"/>
              <a:t>사이트에서 실행시켜 보세요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92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BOM, </a:t>
            </a:r>
            <a:r>
              <a:rPr lang="ko-KR" altLang="en-US" dirty="0"/>
              <a:t>즉 브라우저 관련 객체 종류를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 </a:t>
            </a:r>
            <a:r>
              <a:rPr lang="ko-KR" altLang="en-US" dirty="0"/>
              <a:t>객체를 이해하고 윈도우 열기</a:t>
            </a:r>
            <a:r>
              <a:rPr lang="en-US" altLang="ko-KR" dirty="0"/>
              <a:t>, </a:t>
            </a:r>
            <a:r>
              <a:rPr lang="ko-KR" altLang="en-US" dirty="0"/>
              <a:t>닫기</a:t>
            </a:r>
            <a:r>
              <a:rPr lang="en-US" altLang="ko-KR" dirty="0"/>
              <a:t> </a:t>
            </a:r>
            <a:r>
              <a:rPr lang="ko-KR" altLang="en-US" dirty="0"/>
              <a:t>등을 제어할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 </a:t>
            </a:r>
            <a:r>
              <a:rPr lang="ko-KR" altLang="en-US" dirty="0"/>
              <a:t>객체의</a:t>
            </a:r>
            <a:r>
              <a:rPr lang="en-US" altLang="ko-KR" dirty="0"/>
              <a:t> </a:t>
            </a:r>
            <a:r>
              <a:rPr lang="ko-KR" altLang="en-US" dirty="0"/>
              <a:t>타이머 기능을 활용할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 </a:t>
            </a:r>
            <a:r>
              <a:rPr lang="ko-KR" altLang="en-US" dirty="0"/>
              <a:t>객체를 이용하여 프린트</a:t>
            </a:r>
            <a:r>
              <a:rPr lang="en-US" altLang="ko-KR" dirty="0"/>
              <a:t>, </a:t>
            </a:r>
            <a:r>
              <a:rPr lang="ko-KR" altLang="en-US" dirty="0"/>
              <a:t>윈도우 움직이기 등 다양한 제어를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location </a:t>
            </a:r>
            <a:r>
              <a:rPr lang="ko-KR" altLang="en-US" dirty="0"/>
              <a:t>객체로 윈도우에 </a:t>
            </a:r>
            <a:r>
              <a:rPr lang="ko-KR" altLang="en-US" dirty="0" err="1"/>
              <a:t>로드된</a:t>
            </a:r>
            <a:r>
              <a:rPr lang="ko-KR" altLang="en-US" dirty="0"/>
              <a:t> 문서의 주소를 알고 새 문서를 </a:t>
            </a:r>
            <a:r>
              <a:rPr lang="ko-KR" altLang="en-US" dirty="0" err="1"/>
              <a:t>로드할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navigator </a:t>
            </a:r>
            <a:r>
              <a:rPr lang="ko-KR" altLang="en-US" dirty="0"/>
              <a:t>객체를 통해 현재 브라우저의 관한 정보를 알아낼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screen </a:t>
            </a:r>
            <a:r>
              <a:rPr lang="ko-KR" altLang="en-US" dirty="0"/>
              <a:t>객체를 통해 현재 스크린 장치의 해상도를 알아 낼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history </a:t>
            </a:r>
            <a:r>
              <a:rPr lang="ko-KR" altLang="en-US" dirty="0"/>
              <a:t>객체를 이용하여 지금까지 윈도우에 </a:t>
            </a:r>
            <a:r>
              <a:rPr lang="ko-KR" altLang="en-US" dirty="0" err="1"/>
              <a:t>로드된</a:t>
            </a:r>
            <a:r>
              <a:rPr lang="ko-KR" altLang="en-US" dirty="0"/>
              <a:t> 웹 페이지로 이동할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83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스크롤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/>
              <a:t>웹 페이지를 위로 </a:t>
            </a:r>
            <a:r>
              <a:rPr lang="en-US" altLang="ko-KR" sz="1800" dirty="0"/>
              <a:t>10</a:t>
            </a:r>
            <a:r>
              <a:rPr lang="ko-KR" altLang="en-US" sz="1800" dirty="0"/>
              <a:t>픽셀 스크롤</a:t>
            </a:r>
            <a:r>
              <a:rPr lang="en-US" altLang="ko-KR" sz="1800" dirty="0"/>
              <a:t>(</a:t>
            </a:r>
            <a:r>
              <a:rPr lang="ko-KR" altLang="en-US" sz="1800" dirty="0"/>
              <a:t>마우스 스크롤 다운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웹 페이지를 왼쪽으로 </a:t>
            </a:r>
            <a:r>
              <a:rPr lang="en-US" altLang="ko-KR" sz="1800" dirty="0"/>
              <a:t>10</a:t>
            </a:r>
            <a:r>
              <a:rPr lang="ko-KR" altLang="en-US" sz="1800" dirty="0"/>
              <a:t>픽셀</a:t>
            </a:r>
            <a:r>
              <a:rPr lang="en-US" altLang="ko-KR" sz="1800" dirty="0"/>
              <a:t>, </a:t>
            </a:r>
            <a:r>
              <a:rPr lang="ko-KR" altLang="en-US" sz="1800" dirty="0"/>
              <a:t>아래로 </a:t>
            </a:r>
            <a:r>
              <a:rPr lang="en-US" altLang="ko-KR" sz="1800" dirty="0"/>
              <a:t>15</a:t>
            </a:r>
            <a:r>
              <a:rPr lang="ko-KR" altLang="en-US" sz="1800" dirty="0"/>
              <a:t>픽셀 스크롤</a:t>
            </a:r>
            <a:r>
              <a:rPr lang="en-US" altLang="ko-KR" sz="1800" dirty="0"/>
              <a:t>(</a:t>
            </a:r>
            <a:r>
              <a:rPr lang="ko-KR" altLang="en-US" sz="1800" dirty="0"/>
              <a:t>마우스 스크롤 업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웹 페이지의 </a:t>
            </a:r>
            <a:r>
              <a:rPr lang="en-US" altLang="ko-KR" sz="1800" dirty="0"/>
              <a:t>(0, 200) </a:t>
            </a:r>
            <a:r>
              <a:rPr lang="ko-KR" altLang="en-US" sz="1800" dirty="0"/>
              <a:t>좌표 부분이 현재 윈도우의 왼쪽 상단 모서리에 출력되도록 스크롤</a:t>
            </a:r>
          </a:p>
          <a:p>
            <a:pPr lvl="2"/>
            <a:endParaRPr lang="ko-KR" altLang="en-US" sz="16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72745" y="1659685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window.scrollBy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10);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옆으로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3132" y="270892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.scrollBy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(10, -15);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72745" y="4077072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.scrollTo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(0, 200);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08" y="5279174"/>
            <a:ext cx="6894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</a:rPr>
              <a:t>스크롤 다운</a:t>
            </a:r>
            <a:r>
              <a:rPr lang="en-US" altLang="ko-KR" sz="1200" dirty="0">
                <a:solidFill>
                  <a:srgbClr val="C00000"/>
                </a:solidFill>
              </a:rPr>
              <a:t>(scroll down)</a:t>
            </a:r>
            <a:r>
              <a:rPr lang="ko-KR" altLang="en-US" sz="1200" dirty="0">
                <a:solidFill>
                  <a:srgbClr val="C00000"/>
                </a:solidFill>
              </a:rPr>
              <a:t>은 스크롤 바를 내리는 작동이며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이에 따라 웹 페이지는 위로 이동한다</a:t>
            </a:r>
            <a:r>
              <a:rPr lang="en-US" altLang="ko-KR" sz="1200" dirty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15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DB430D3-A553-43DF-98C9-5DA793BB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544740"/>
            <a:ext cx="2219632" cy="291951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10-6 1</a:t>
            </a:r>
            <a:r>
              <a:rPr lang="ko-KR" altLang="en-US" dirty="0"/>
              <a:t>초마다 </a:t>
            </a:r>
            <a:r>
              <a:rPr lang="en-US" altLang="ko-KR" dirty="0"/>
              <a:t>10</a:t>
            </a:r>
            <a:r>
              <a:rPr lang="ko-KR" altLang="en-US" dirty="0"/>
              <a:t>픽셀씩 자동 스크롤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700808"/>
            <a:ext cx="36004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자동 스크롤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(interval)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()", interval);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autoScroll</a:t>
            </a:r>
            <a:r>
              <a:rPr lang="en-US" altLang="ko-KR" sz="1200" dirty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window.scrollBy</a:t>
            </a:r>
            <a:r>
              <a:rPr lang="en-US" altLang="ko-KR" sz="1200" b="1" dirty="0"/>
              <a:t>(0,10);</a:t>
            </a:r>
            <a:r>
              <a:rPr lang="en-US" altLang="ko-KR" sz="1200" dirty="0"/>
              <a:t> // 10</a:t>
            </a:r>
            <a:r>
              <a:rPr lang="ko-KR" altLang="en-US" sz="1200" dirty="0"/>
              <a:t>픽셀 위로 이동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startScroll</a:t>
            </a:r>
            <a:r>
              <a:rPr lang="en-US" altLang="ko-KR" sz="1200" b="1" dirty="0"/>
              <a:t>(1000)"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자동 스크롤 페이지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꿈길</a:t>
            </a:r>
            <a:r>
              <a:rPr lang="en-US" altLang="ko-KR" sz="1200" dirty="0"/>
              <a:t>(</a:t>
            </a:r>
            <a:r>
              <a:rPr lang="ko-KR" altLang="en-US" sz="1200" dirty="0"/>
              <a:t>이동순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ko-KR" altLang="en-US" sz="1200" dirty="0"/>
              <a:t>꿈길에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발자취가 있다면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길이 이미 오래 전에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모래가 되고 말았을 거예요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하지만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3537" y="1700808"/>
            <a:ext cx="316189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그 꿈길에서 자취 없다 하니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그것이 정말 서러워요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밤도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위에 홀로 서서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혹시라도 님의 목소리가 들려올까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고개 숙이고 엿들어요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09599" y="1310529"/>
            <a:ext cx="7850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웹 페이지가 </a:t>
            </a:r>
            <a:r>
              <a:rPr lang="ko-KR" altLang="en-US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로드되자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마자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픽셀씩 웹 페이지가 올라가도록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36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프린트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웹 페이지 프린트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2087" y="1772816"/>
            <a:ext cx="200774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window.print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4527" y="2204864"/>
            <a:ext cx="2592288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코드가 실행되면 </a:t>
            </a:r>
            <a:endParaRPr lang="en-US" altLang="ko-KR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 다이얼로그가 열리고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확인’ 버튼을 누르면 </a:t>
            </a:r>
            <a:endParaRPr lang="en-US" altLang="ko-KR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인쇄가 이루어진다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C59F9A-1E8A-483E-A9BA-333A69AF9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6" y="1811566"/>
            <a:ext cx="6162744" cy="5024649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3986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592" y="1340768"/>
            <a:ext cx="468052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 프린트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웹 페이지 프린트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&lt;p&gt;window </a:t>
            </a:r>
            <a:r>
              <a:rPr lang="ko-KR" altLang="en-US" sz="1200" dirty="0"/>
              <a:t>객체의 </a:t>
            </a:r>
            <a:r>
              <a:rPr lang="en-US" altLang="ko-KR" sz="1200" dirty="0"/>
              <a:t>print()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호출하면 </a:t>
            </a:r>
          </a:p>
          <a:p>
            <a:pPr defTabSz="180000"/>
            <a:r>
              <a:rPr lang="en-US" altLang="ko-KR" sz="1200" dirty="0"/>
              <a:t>window </a:t>
            </a:r>
            <a:r>
              <a:rPr lang="ko-KR" altLang="en-US" sz="1200" dirty="0"/>
              <a:t>객체에 담겨 있는 웹 페이지가 프린트 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javascript:window.print</a:t>
            </a:r>
            <a:r>
              <a:rPr lang="en-US" altLang="ko-KR" sz="1200" b="1" dirty="0"/>
              <a:t>()"&gt;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/>
              <a:t>이곳을 누르면 프린트 됩니다</a:t>
            </a:r>
            <a:r>
              <a:rPr lang="en-US" altLang="ko-KR" sz="1200" dirty="0"/>
              <a:t>.&lt;/a&gt;&lt;p&gt;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프린트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window.print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62C957-D597-43DD-BDA0-9FAAD1102A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57" y="3429952"/>
            <a:ext cx="4107748" cy="334915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66852-B4D8-4BE1-BC62-E50ADF28E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99" y="908720"/>
            <a:ext cx="2116709" cy="24648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10-7 </a:t>
            </a:r>
            <a:r>
              <a:rPr lang="ko-KR" altLang="en-US" dirty="0"/>
              <a:t>웹 페이지 프린트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C00B00-A05F-48B7-80C1-CD3A4E304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17" y="908720"/>
            <a:ext cx="2115392" cy="2464851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706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onbeforeprint</a:t>
            </a:r>
            <a:r>
              <a:rPr lang="ko-KR" altLang="en-US"/>
              <a:t>와 </a:t>
            </a:r>
            <a:r>
              <a:rPr lang="en-US" altLang="ko-KR"/>
              <a:t>onafterprint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페이지의 프린트 과정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window </a:t>
            </a:r>
            <a:r>
              <a:rPr lang="ko-KR" altLang="en-US" dirty="0"/>
              <a:t>객체에 </a:t>
            </a:r>
            <a:r>
              <a:rPr lang="en-US" altLang="ko-KR" dirty="0" err="1"/>
              <a:t>onbeforeprint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웹 페이지 프린트</a:t>
            </a:r>
            <a:endParaRPr lang="en-US" altLang="ko-KR" dirty="0"/>
          </a:p>
          <a:p>
            <a:pPr lvl="2"/>
            <a:r>
              <a:rPr lang="ko-KR" altLang="en-US" dirty="0"/>
              <a:t>브라우저가 웹 페이지를 이미지로 만들어 프린터로 전송</a:t>
            </a:r>
          </a:p>
          <a:p>
            <a:pPr marL="365760" lvl="1" indent="0">
              <a:buNone/>
            </a:pPr>
            <a:r>
              <a:rPr lang="en-US" altLang="ko-KR" dirty="0"/>
              <a:t>3. window </a:t>
            </a:r>
            <a:r>
              <a:rPr lang="ko-KR" altLang="en-US" dirty="0"/>
              <a:t>객체에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호출</a:t>
            </a:r>
          </a:p>
          <a:p>
            <a:pPr lvl="0"/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웹 페이지에는 보이지 않는 회사 로고를 프린트 시 종이에 출력</a:t>
            </a:r>
            <a:endParaRPr lang="en-US" altLang="ko-KR" dirty="0"/>
          </a:p>
          <a:p>
            <a:pPr lvl="1"/>
            <a:r>
              <a:rPr lang="en-US" altLang="ko-KR" dirty="0" err="1"/>
              <a:t>onbeforeprint</a:t>
            </a:r>
            <a:endParaRPr lang="en-US" altLang="ko-KR" dirty="0"/>
          </a:p>
          <a:p>
            <a:pPr lvl="2"/>
            <a:r>
              <a:rPr lang="ko-KR" altLang="en-US" dirty="0"/>
              <a:t>회사 로그 이미지를 보이도록 </a:t>
            </a:r>
            <a:r>
              <a:rPr lang="en-US" altLang="ko-KR" dirty="0"/>
              <a:t>CSS3 </a:t>
            </a:r>
            <a:r>
              <a:rPr lang="ko-KR" altLang="en-US" dirty="0"/>
              <a:t>스타일 설정</a:t>
            </a:r>
            <a:endParaRPr lang="en-US" altLang="ko-KR" dirty="0"/>
          </a:p>
          <a:p>
            <a:pPr lvl="1"/>
            <a:r>
              <a:rPr lang="en-US" altLang="ko-KR" dirty="0" err="1"/>
              <a:t>onafterprintt</a:t>
            </a:r>
            <a:endParaRPr lang="en-US" altLang="ko-KR" dirty="0"/>
          </a:p>
          <a:p>
            <a:pPr lvl="2"/>
            <a:r>
              <a:rPr lang="ko-KR" altLang="en-US" dirty="0"/>
              <a:t>회사 로그 이미지를 보이지</a:t>
            </a:r>
            <a:r>
              <a:rPr lang="en-US" altLang="ko-KR" dirty="0"/>
              <a:t> </a:t>
            </a:r>
            <a:r>
              <a:rPr lang="ko-KR" altLang="en-US" dirty="0"/>
              <a:t>않도록 </a:t>
            </a:r>
            <a:r>
              <a:rPr lang="en-US" altLang="ko-KR" dirty="0"/>
              <a:t>CSS3 </a:t>
            </a:r>
            <a:r>
              <a:rPr lang="ko-KR" altLang="en-US" dirty="0"/>
              <a:t>스타일 설정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9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1224771"/>
            <a:ext cx="59766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en-US" altLang="ko-KR" sz="1000" dirty="0" err="1"/>
              <a:t>onbeforeprint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#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display : none;</a:t>
            </a:r>
          </a:p>
          <a:p>
            <a:pPr defTabSz="180000"/>
            <a:r>
              <a:rPr lang="en-US" altLang="ko-KR" sz="1000" dirty="0"/>
              <a:t>	position : absolute; left : 0; top : 0;</a:t>
            </a:r>
          </a:p>
          <a:p>
            <a:pPr defTabSz="180000"/>
            <a:r>
              <a:rPr lang="en-US" altLang="ko-KR" sz="1000" dirty="0"/>
              <a:t>	width : 100%; height : 100%;</a:t>
            </a:r>
          </a:p>
          <a:p>
            <a:pPr defTabSz="180000"/>
            <a:r>
              <a:rPr lang="en-US" altLang="ko-KR" sz="1000" dirty="0"/>
              <a:t>	z-index : -1; /* </a:t>
            </a:r>
            <a:r>
              <a:rPr lang="ko-KR" altLang="en-US" sz="1000" dirty="0"/>
              <a:t>로고 이미지를 문서의 밑바닥에 배치 </a:t>
            </a:r>
            <a:r>
              <a:rPr lang="en-US" altLang="ko-KR" sz="1000" dirty="0"/>
              <a:t>*/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window.onbeforeprint</a:t>
            </a:r>
            <a:r>
              <a:rPr lang="en-US" altLang="ko-KR" sz="1000" b="1" dirty="0"/>
              <a:t>=function (e) {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(＂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＂);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logoDiv.style.display</a:t>
            </a:r>
            <a:r>
              <a:rPr lang="en-US" altLang="ko-KR" sz="1000" dirty="0"/>
              <a:t> = ＂block＂; // block</a:t>
            </a:r>
            <a:r>
              <a:rPr lang="ko-KR" altLang="en-US" sz="1000" dirty="0"/>
              <a:t>으로 변경</a:t>
            </a:r>
            <a:r>
              <a:rPr lang="en-US" altLang="ko-KR" sz="1000" dirty="0"/>
              <a:t>. </a:t>
            </a:r>
            <a:r>
              <a:rPr lang="ko-KR" altLang="en-US" sz="1000" dirty="0"/>
              <a:t>로고가 화면에 나타나게 함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window.onafterprint</a:t>
            </a:r>
            <a:r>
              <a:rPr lang="en-US" altLang="ko-KR" sz="1000" b="1" dirty="0"/>
              <a:t>=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; 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(＂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＂);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logoDiv.style.display</a:t>
            </a:r>
            <a:r>
              <a:rPr lang="en-US" altLang="ko-KR" sz="1000" dirty="0"/>
              <a:t> = ＂none＂; // </a:t>
            </a:r>
            <a:r>
              <a:rPr lang="ko-KR" altLang="en-US" sz="1000" dirty="0"/>
              <a:t>로고를 보이지 않게 함</a:t>
            </a:r>
          </a:p>
          <a:p>
            <a:pPr defTabSz="180000"/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&lt;/script&gt;&lt;/head&gt;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onbeforeprint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 </a:t>
            </a:r>
            <a:r>
              <a:rPr lang="ko-KR" altLang="en-US" sz="1000" dirty="0"/>
              <a:t>이벤트 예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&lt;div id="</a:t>
            </a:r>
            <a:r>
              <a:rPr lang="en-US" altLang="ko-KR" sz="1000" b="1" dirty="0" err="1"/>
              <a:t>logoDiv</a:t>
            </a:r>
            <a:r>
              <a:rPr lang="en-US" altLang="ko-KR" sz="1000" b="1" dirty="0"/>
              <a:t>"&gt;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="media/logo.png" alt="</a:t>
            </a:r>
            <a:r>
              <a:rPr lang="ko-KR" altLang="en-US" sz="1000" dirty="0"/>
              <a:t>이미지 없습니다</a:t>
            </a:r>
            <a:r>
              <a:rPr lang="en-US" altLang="ko-KR" sz="1000" dirty="0"/>
              <a:t>."&gt;</a:t>
            </a:r>
          </a:p>
          <a:p>
            <a:pPr defTabSz="180000"/>
            <a:r>
              <a:rPr lang="en-US" altLang="ko-KR" sz="1000" b="1" dirty="0"/>
              <a:t>&lt;/div&gt;</a:t>
            </a:r>
          </a:p>
          <a:p>
            <a:pPr defTabSz="180000"/>
            <a:r>
              <a:rPr lang="en-US" altLang="ko-KR" sz="1000" dirty="0"/>
              <a:t>&lt;p&gt;</a:t>
            </a:r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 윈도우에서는 보이지 않지만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프린트시에는</a:t>
            </a:r>
            <a:r>
              <a:rPr lang="ko-KR" altLang="en-US" sz="1000" dirty="0"/>
              <a:t> 회사 로고가 출력되는 예제를</a:t>
            </a:r>
          </a:p>
          <a:p>
            <a:pPr defTabSz="180000"/>
            <a:r>
              <a:rPr lang="ko-KR" altLang="en-US" sz="1000" dirty="0"/>
              <a:t>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마우스 오른쪽 버튼을 눌러 인쇄 </a:t>
            </a:r>
            <a:r>
              <a:rPr lang="ko-KR" altLang="en-US" sz="1000" dirty="0" err="1"/>
              <a:t>미리보기</a:t>
            </a:r>
            <a:r>
              <a:rPr lang="ko-KR" altLang="en-US" sz="1000" dirty="0"/>
              <a:t> 메뉴를 선택해 보세요</a:t>
            </a:r>
            <a:r>
              <a:rPr lang="en-US" altLang="ko-KR" sz="1000" dirty="0"/>
              <a:t>.&lt;/p&gt;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10-8 </a:t>
            </a: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이벤트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EACBE4-44DC-49CE-91B3-B0AD9A19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432884"/>
            <a:ext cx="2087790" cy="2190049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31045"/>
            <a:ext cx="4433472" cy="2701773"/>
          </a:xfrm>
          <a:prstGeom prst="rect">
            <a:avLst/>
          </a:prstGeom>
          <a:ln w="6350">
            <a:solidFill>
              <a:srgbClr val="80B8E0"/>
            </a:solidFill>
          </a:ln>
        </p:spPr>
      </p:pic>
    </p:spTree>
    <p:extLst>
      <p:ext uri="{BB962C8B-B14F-4D97-AF65-F5344CB8AC3E}">
        <p14:creationId xmlns:p14="http://schemas.microsoft.com/office/powerpoint/2010/main" val="319672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location 객체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location </a:t>
            </a:r>
            <a:r>
              <a:rPr lang="en-US" altLang="ko-KR" sz="2000" dirty="0" err="1"/>
              <a:t>객체</a:t>
            </a:r>
            <a:endParaRPr lang="en-US" altLang="ko-KR" sz="2000" dirty="0"/>
          </a:p>
          <a:p>
            <a:pPr lvl="1"/>
            <a:r>
              <a:rPr lang="ko-KR" altLang="en-US" sz="1800" dirty="0"/>
              <a:t>윈도우에 </a:t>
            </a:r>
            <a:r>
              <a:rPr lang="ko-KR" altLang="en-US" sz="1800" dirty="0" err="1"/>
              <a:t>로드된</a:t>
            </a:r>
            <a:r>
              <a:rPr lang="ko-KR" altLang="en-US" sz="1800" dirty="0"/>
              <a:t> 웹 페이지의 </a:t>
            </a:r>
            <a:r>
              <a:rPr lang="en-US" altLang="ko-KR" sz="1800" dirty="0"/>
              <a:t>URL </a:t>
            </a:r>
            <a:r>
              <a:rPr lang="ko-KR" altLang="en-US" sz="1800" dirty="0"/>
              <a:t>정보를 나타내는 객체</a:t>
            </a:r>
            <a:endParaRPr lang="en-US" altLang="ko-KR" sz="1800" dirty="0"/>
          </a:p>
          <a:p>
            <a:pPr lvl="1"/>
            <a:r>
              <a:rPr lang="en-US" altLang="ko-KR" sz="1800" dirty="0"/>
              <a:t>location </a:t>
            </a:r>
            <a:r>
              <a:rPr lang="ko-KR" altLang="en-US" sz="1800" dirty="0"/>
              <a:t>객체로 현재 윈도우에 웹 페이지 열기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새 윈도우에 웹 페이지 열기</a:t>
            </a:r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r>
              <a:rPr lang="en-US" altLang="ko-KR" sz="1800" dirty="0"/>
              <a:t>location </a:t>
            </a:r>
            <a:r>
              <a:rPr lang="ko-KR" altLang="en-US" sz="1800" dirty="0"/>
              <a:t>객체의 </a:t>
            </a:r>
            <a:r>
              <a:rPr lang="ko-KR" altLang="en-US" sz="1800" dirty="0" err="1"/>
              <a:t>프로퍼티와</a:t>
            </a:r>
            <a:r>
              <a:rPr lang="ko-KR" altLang="en-US" sz="1800" dirty="0"/>
              <a:t> </a:t>
            </a:r>
            <a:r>
              <a:rPr lang="en-US" altLang="ko-KR" sz="1800" dirty="0"/>
              <a:t>URL</a:t>
            </a:r>
            <a:r>
              <a:rPr lang="ko-KR" altLang="en-US" sz="1800" dirty="0"/>
              <a:t>의 구성 요소와의 관계</a:t>
            </a:r>
            <a:endParaRPr lang="en-US" altLang="ko-KR" sz="1800" dirty="0"/>
          </a:p>
          <a:p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1435992" y="4797152"/>
            <a:ext cx="5656288" cy="1213265"/>
            <a:chOff x="1115616" y="3546569"/>
            <a:chExt cx="6296260" cy="1213265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4228356"/>
              <a:ext cx="6296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>
                  <a:solidFill>
                    <a:srgbClr val="00B0F0"/>
                  </a:solidFill>
                </a:rPr>
                <a:t>www.mysite.com</a:t>
              </a:r>
              <a:r>
                <a:rPr lang="en-US" altLang="ko-KR" sz="1600" dirty="0"/>
                <a:t>:</a:t>
              </a:r>
              <a:r>
                <a:rPr lang="en-US" altLang="ko-KR" sz="1600" dirty="0">
                  <a:solidFill>
                    <a:srgbClr val="00B050"/>
                  </a:solidFill>
                </a:rPr>
                <a:t>8080</a:t>
              </a:r>
              <a:r>
                <a:rPr lang="en-US" altLang="ko-KR" sz="1600" dirty="0">
                  <a:solidFill>
                    <a:srgbClr val="FF0000"/>
                  </a:solidFill>
                </a:rPr>
                <a:t>/content/URL</a:t>
              </a:r>
              <a:r>
                <a:rPr lang="ko-KR" altLang="en-US" sz="1600" dirty="0">
                  <a:solidFill>
                    <a:srgbClr val="FF0000"/>
                  </a:solidFill>
                </a:rPr>
                <a:t>분석</a:t>
              </a:r>
              <a:r>
                <a:rPr lang="en-US" altLang="ko-KR" sz="1600" dirty="0">
                  <a:solidFill>
                    <a:srgbClr val="FF0000"/>
                  </a:solidFill>
                </a:rPr>
                <a:t>.html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#label1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2106" y="3923483"/>
              <a:ext cx="41282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hash</a:t>
              </a:r>
              <a:endParaRPr lang="ko-KR" altLang="en-US" sz="11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5616" y="3882622"/>
              <a:ext cx="708656" cy="289441"/>
            </a:xfrm>
            <a:prstGeom prst="roundRect">
              <a:avLst/>
            </a:prstGeom>
            <a:noFill/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protocol</a:t>
              </a:r>
              <a:endParaRPr lang="ko-KR" altLang="en-US" sz="1100" dirty="0"/>
            </a:p>
          </p:txBody>
        </p:sp>
        <p:sp>
          <p:nvSpPr>
            <p:cNvPr id="14" name="왼쪽 대괄호 13"/>
            <p:cNvSpPr/>
            <p:nvPr/>
          </p:nvSpPr>
          <p:spPr>
            <a:xfrm rot="5400000">
              <a:off x="1438376" y="3964182"/>
              <a:ext cx="84078" cy="53389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대괄호 14"/>
            <p:cNvSpPr/>
            <p:nvPr/>
          </p:nvSpPr>
          <p:spPr>
            <a:xfrm rot="5400000">
              <a:off x="2683002" y="3395077"/>
              <a:ext cx="76250" cy="16799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0026" y="3912090"/>
              <a:ext cx="782188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hostname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9008" y="3937253"/>
              <a:ext cx="378920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port</a:t>
              </a:r>
              <a:endParaRPr lang="ko-KR" altLang="en-US" sz="1100" dirty="0"/>
            </a:p>
          </p:txBody>
        </p:sp>
        <p:sp>
          <p:nvSpPr>
            <p:cNvPr id="18" name="왼쪽 대괄호 17"/>
            <p:cNvSpPr/>
            <p:nvPr/>
          </p:nvSpPr>
          <p:spPr>
            <a:xfrm rot="5400000">
              <a:off x="3801646" y="4006739"/>
              <a:ext cx="75292" cy="4575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대괄호 18"/>
            <p:cNvSpPr/>
            <p:nvPr/>
          </p:nvSpPr>
          <p:spPr>
            <a:xfrm rot="16200000">
              <a:off x="2928993" y="3518035"/>
              <a:ext cx="156143" cy="222086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3248" y="4498224"/>
              <a:ext cx="512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host</a:t>
              </a:r>
              <a:endParaRPr lang="ko-KR" altLang="en-US" sz="1100" dirty="0"/>
            </a:p>
          </p:txBody>
        </p:sp>
        <p:sp>
          <p:nvSpPr>
            <p:cNvPr id="21" name="왼쪽 대괄호 20"/>
            <p:cNvSpPr/>
            <p:nvPr/>
          </p:nvSpPr>
          <p:spPr>
            <a:xfrm rot="5400000">
              <a:off x="4114442" y="910226"/>
              <a:ext cx="112865" cy="591481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36699" y="3546569"/>
              <a:ext cx="4857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href</a:t>
              </a:r>
              <a:endParaRPr lang="ko-KR" altLang="en-US" sz="1100" dirty="0"/>
            </a:p>
          </p:txBody>
        </p:sp>
        <p:sp>
          <p:nvSpPr>
            <p:cNvPr id="23" name="왼쪽 대괄호 22"/>
            <p:cNvSpPr/>
            <p:nvPr/>
          </p:nvSpPr>
          <p:spPr>
            <a:xfrm rot="5400000">
              <a:off x="5264188" y="3080720"/>
              <a:ext cx="45751" cy="23391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95932" y="3941426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pathname</a:t>
              </a:r>
              <a:endParaRPr lang="ko-KR" altLang="en-US" sz="1100" dirty="0"/>
            </a:p>
          </p:txBody>
        </p:sp>
        <p:sp>
          <p:nvSpPr>
            <p:cNvPr id="25" name="왼쪽 대괄호 24"/>
            <p:cNvSpPr/>
            <p:nvPr/>
          </p:nvSpPr>
          <p:spPr>
            <a:xfrm rot="5400000">
              <a:off x="6759285" y="3924098"/>
              <a:ext cx="71271" cy="6667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3648" y="6115835"/>
            <a:ext cx="5433865" cy="567164"/>
            <a:chOff x="1151620" y="5124708"/>
            <a:chExt cx="6048672" cy="567164"/>
          </a:xfrm>
        </p:grpSpPr>
        <p:sp>
          <p:nvSpPr>
            <p:cNvPr id="9" name="직사각형 8"/>
            <p:cNvSpPr/>
            <p:nvPr/>
          </p:nvSpPr>
          <p:spPr>
            <a:xfrm>
              <a:off x="1151620" y="5124708"/>
              <a:ext cx="6048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>
                  <a:solidFill>
                    <a:srgbClr val="00B0F0"/>
                  </a:solidFill>
                </a:rPr>
                <a:t>search.naver.com</a:t>
              </a:r>
              <a:r>
                <a:rPr lang="en-US" altLang="ko-KR" sz="1600" dirty="0">
                  <a:solidFill>
                    <a:srgbClr val="FF0000"/>
                  </a:solidFill>
                </a:rPr>
                <a:t>/search.naver</a:t>
              </a:r>
              <a:r>
                <a:rPr lang="en-US" altLang="ko-KR" sz="1600" dirty="0">
                  <a:solidFill>
                    <a:srgbClr val="7030A0"/>
                  </a:solidFill>
                </a:rPr>
                <a:t>?query=javascript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26" name="왼쪽 대괄호 25"/>
            <p:cNvSpPr/>
            <p:nvPr/>
          </p:nvSpPr>
          <p:spPr>
            <a:xfrm rot="16200000">
              <a:off x="5883228" y="4547096"/>
              <a:ext cx="60812" cy="177151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5859" y="5411291"/>
              <a:ext cx="660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search</a:t>
              </a:r>
              <a:endParaRPr lang="ko-KR" altLang="en-US" sz="1100" dirty="0"/>
            </a:p>
          </p:txBody>
        </p:sp>
        <p:sp>
          <p:nvSpPr>
            <p:cNvPr id="28" name="왼쪽 대괄호 27"/>
            <p:cNvSpPr/>
            <p:nvPr/>
          </p:nvSpPr>
          <p:spPr>
            <a:xfrm rot="16200000">
              <a:off x="4263298" y="4790975"/>
              <a:ext cx="89116" cy="13201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30475" y="5430262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pathname</a:t>
              </a:r>
              <a:endParaRPr lang="ko-KR" altLang="en-US" sz="11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331639" y="2420713"/>
            <a:ext cx="6252431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window.location.assign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window.location.replace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337631" y="3898049"/>
            <a:ext cx="624644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win=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윈도우 열기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="http://www.naver.com"; 	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페이지 로드</a:t>
            </a:r>
          </a:p>
        </p:txBody>
      </p:sp>
    </p:spTree>
    <p:extLst>
      <p:ext uri="{BB962C8B-B14F-4D97-AF65-F5344CB8AC3E}">
        <p14:creationId xmlns:p14="http://schemas.microsoft.com/office/powerpoint/2010/main" val="51944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6525B2-30AC-4639-933A-2CBFACD7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38" y="1704976"/>
            <a:ext cx="2385161" cy="2180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610CB4-C479-4FE2-8DF5-857518EC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38" y="4044378"/>
            <a:ext cx="2385161" cy="2180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10-9 location </a:t>
            </a:r>
            <a:r>
              <a:rPr lang="ko-KR" altLang="en-US" dirty="0"/>
              <a:t>객체로 웹</a:t>
            </a:r>
            <a:r>
              <a:rPr lang="en-US" altLang="ko-KR" dirty="0"/>
              <a:t> </a:t>
            </a:r>
            <a:r>
              <a:rPr lang="ko-KR" altLang="en-US" dirty="0"/>
              <a:t>사이트 접속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484784"/>
            <a:ext cx="561662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window.location</a:t>
            </a:r>
            <a:r>
              <a:rPr lang="ko-KR" altLang="en-US" sz="1200" dirty="0"/>
              <a:t>으로 웹 사이트 접속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load() {</a:t>
            </a:r>
          </a:p>
          <a:p>
            <a:pPr defTabSz="180000"/>
            <a:r>
              <a:rPr lang="en-US" altLang="ko-KR" sz="1200" b="1" dirty="0"/>
              <a:t>	let select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("site");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window.location</a:t>
            </a:r>
            <a:r>
              <a:rPr lang="en-US" altLang="ko-KR" sz="1200" b="1" dirty="0"/>
              <a:t>=</a:t>
            </a:r>
            <a:r>
              <a:rPr lang="en-US" altLang="ko-KR" sz="1200" b="1" dirty="0" err="1"/>
              <a:t>select.options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select.selectedIndex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window.location</a:t>
            </a:r>
            <a:r>
              <a:rPr lang="ko-KR" altLang="en-US" sz="1200" dirty="0"/>
              <a:t>으로 웹 사이트 접속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사이트 선택 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b="1" dirty="0"/>
              <a:t>&lt;select id="site"&gt;</a:t>
            </a:r>
          </a:p>
          <a:p>
            <a:pPr defTabSz="180000"/>
            <a:r>
              <a:rPr lang="en-US" altLang="ko-KR" sz="1200" dirty="0"/>
              <a:t>	&lt;option value="http://www.naver.com" selected&gt;</a:t>
            </a:r>
            <a:r>
              <a:rPr lang="ko-KR" altLang="en-US" sz="1200" dirty="0" err="1"/>
              <a:t>네이버</a:t>
            </a:r>
            <a:endParaRPr lang="ko-KR" altLang="en-US" sz="1200" dirty="0"/>
          </a:p>
          <a:p>
            <a:pPr defTabSz="180000"/>
            <a:r>
              <a:rPr lang="fr-FR" altLang="ko-KR" sz="1200" dirty="0"/>
              <a:t>	&lt;option value="http://www.google.com"&gt;</a:t>
            </a:r>
            <a:r>
              <a:rPr lang="ko-KR" altLang="fr-FR" sz="1200" dirty="0" err="1"/>
              <a:t>구글</a:t>
            </a:r>
            <a:endParaRPr lang="ko-KR" altLang="fr-FR" sz="1200" dirty="0"/>
          </a:p>
          <a:p>
            <a:pPr defTabSz="180000"/>
            <a:r>
              <a:rPr lang="fr-FR" altLang="ko-KR" sz="1200" dirty="0"/>
              <a:t>	&lt;option value="http://www.microsoft.com"&gt;</a:t>
            </a:r>
            <a:r>
              <a:rPr lang="ko-KR" altLang="fr-FR" sz="1200" dirty="0"/>
              <a:t>마이크로소프트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="load()"&gt;</a:t>
            </a:r>
            <a:r>
              <a:rPr lang="ko-KR" altLang="en-US" sz="1200" dirty="0"/>
              <a:t>웹 사이트 접속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641018" y="3692396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552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navigator </a:t>
            </a:r>
            <a:r>
              <a:rPr lang="ko-KR" altLang="en-US" dirty="0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navigator </a:t>
            </a:r>
            <a:r>
              <a:rPr lang="ko-KR" altLang="en-US" dirty="0"/>
              <a:t>객체</a:t>
            </a:r>
          </a:p>
          <a:p>
            <a:pPr lvl="1"/>
            <a:r>
              <a:rPr lang="ko-KR" altLang="en-US" dirty="0"/>
              <a:t>현재 작동중인 브라우저에 대한 다양한 정보를 나타내는 객체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31640" y="2352402"/>
            <a:ext cx="7226851" cy="4033697"/>
            <a:chOff x="927925" y="2386578"/>
            <a:chExt cx="7846590" cy="46440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925" y="2386578"/>
              <a:ext cx="7838123" cy="294894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07" y="5284716"/>
              <a:ext cx="7832408" cy="174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82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10–10 navigator</a:t>
            </a:r>
            <a:r>
              <a:rPr lang="ko-KR" altLang="en-US" dirty="0"/>
              <a:t>로 브라우저 정보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3428" y="1124744"/>
            <a:ext cx="54006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-8"&gt;&lt;title&gt;</a:t>
            </a:r>
            <a:r>
              <a:rPr lang="ko-KR" altLang="en-US" sz="1000" dirty="0"/>
              <a:t>브라우저 정보 출력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span { color : red; }</a:t>
            </a:r>
          </a:p>
          <a:p>
            <a:pPr defTabSz="180000"/>
            <a:r>
              <a:rPr lang="en-US" altLang="ko-KR" sz="1000" dirty="0"/>
              <a:t>div { </a:t>
            </a:r>
          </a:p>
          <a:p>
            <a:pPr defTabSz="180000"/>
            <a:r>
              <a:rPr lang="en-US" altLang="ko-KR" sz="1000" dirty="0"/>
              <a:t>	border-color : </a:t>
            </a:r>
            <a:r>
              <a:rPr lang="en-US" altLang="ko-KR" sz="1000" dirty="0" err="1"/>
              <a:t>yellowgreen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	border-style : solid;</a:t>
            </a:r>
          </a:p>
          <a:p>
            <a:pPr defTabSz="180000"/>
            <a:r>
              <a:rPr lang="en-US" altLang="ko-KR" sz="1000" dirty="0"/>
              <a:t>	padding : 5px;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printNavigator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b="1" dirty="0"/>
              <a:t>	let text = "&lt;span&gt;</a:t>
            </a:r>
            <a:r>
              <a:rPr lang="en-US" altLang="ko-KR" sz="1000" b="1" dirty="0" err="1"/>
              <a:t>appCodeName</a:t>
            </a:r>
            <a:r>
              <a:rPr lang="en-US" altLang="ko-KR" sz="1000" b="1" dirty="0"/>
              <a:t>&lt;/span&gt;: " + </a:t>
            </a:r>
            <a:r>
              <a:rPr lang="en-US" altLang="ko-KR" sz="1000" b="1" dirty="0" err="1"/>
              <a:t>navigator.appCodeName</a:t>
            </a:r>
            <a:r>
              <a:rPr lang="en-US" altLang="ko-KR" sz="1000" b="1" dirty="0"/>
              <a:t> + "&lt;</a:t>
            </a:r>
            <a:r>
              <a:rPr lang="en-US" altLang="ko-KR" sz="1000" b="1" dirty="0" err="1"/>
              <a:t>br</a:t>
            </a:r>
            <a:r>
              <a:rPr lang="en-US" altLang="ko-KR" sz="1000" b="1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appName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navigator.appName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appVersion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navigator.appVersion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/>
              <a:t>		text += "&lt;span&gt;platform&lt;/span&gt;: " + navigator.platform + "&lt;br&gt;";</a:t>
            </a:r>
          </a:p>
          <a:p>
            <a:pPr defTabSz="180000"/>
            <a:r>
              <a:rPr lang="en-US" altLang="ko-KR" sz="1000" dirty="0"/>
              <a:t>		text += "&lt;span&gt;product&lt;/span&gt;: " + </a:t>
            </a:r>
            <a:r>
              <a:rPr lang="en-US" altLang="ko-KR" sz="1000" dirty="0" err="1"/>
              <a:t>navigator.product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sv-SE" altLang="ko-KR" sz="1000" dirty="0"/>
              <a:t>		text += "&lt;span&gt;userAgent&lt;/span&gt;: " + navigator.userAgent +"&lt;br&gt;";</a:t>
            </a:r>
          </a:p>
          <a:p>
            <a:pPr defTabSz="180000"/>
            <a:r>
              <a:rPr lang="sv-SE" altLang="ko-KR" sz="1000" dirty="0"/>
              <a:t>		text += "&lt;span&gt;vendor&lt;/span&gt;: " + navigator.vendor +"&lt;br&gt;";</a:t>
            </a:r>
          </a:p>
          <a:p>
            <a:pPr defTabSz="180000"/>
            <a:r>
              <a:rPr lang="en-US" altLang="ko-KR" sz="1000" dirty="0"/>
              <a:t>		text += "&lt;span&gt;language&lt;/span&gt;: " + </a:t>
            </a:r>
            <a:r>
              <a:rPr lang="en-US" altLang="ko-KR" sz="1000" dirty="0" err="1"/>
              <a:t>navigator.language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onLine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navigator.onLine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cookieEnabled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navigator.cookieEnabled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javaEnabled</a:t>
            </a:r>
            <a:r>
              <a:rPr lang="en-US" altLang="ko-KR" sz="1000" dirty="0"/>
              <a:t>()&lt;/span&gt;:" + </a:t>
            </a:r>
            <a:r>
              <a:rPr lang="en-US" altLang="ko-KR" sz="1000" dirty="0" err="1"/>
              <a:t>navigator.javaEnabled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text += "&lt;span&gt;</a:t>
            </a:r>
            <a:r>
              <a:rPr lang="en-US" altLang="ko-KR" sz="1000" dirty="0" err="1"/>
              <a:t>plugins.length</a:t>
            </a:r>
            <a:r>
              <a:rPr lang="en-US" altLang="ko-KR" sz="1000" dirty="0"/>
              <a:t>&lt;/span&gt;: " + </a:t>
            </a:r>
            <a:r>
              <a:rPr lang="en-US" altLang="ko-KR" sz="1000" dirty="0" err="1"/>
              <a:t>navigator.plugins.length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b="1" dirty="0"/>
              <a:t>		for(let j=0; j&lt;</a:t>
            </a:r>
            <a:r>
              <a:rPr lang="en-US" altLang="ko-KR" sz="1000" b="1" dirty="0" err="1"/>
              <a:t>navigator.plugins.length</a:t>
            </a:r>
            <a:r>
              <a:rPr lang="en-US" altLang="ko-KR" sz="1000" b="1" dirty="0"/>
              <a:t>; </a:t>
            </a:r>
            <a:r>
              <a:rPr lang="en-US" altLang="ko-KR" sz="1000" b="1" dirty="0" err="1"/>
              <a:t>j++</a:t>
            </a:r>
            <a:r>
              <a:rPr lang="en-US" altLang="ko-KR" sz="1000" b="1" dirty="0"/>
              <a:t>) {</a:t>
            </a:r>
          </a:p>
          <a:p>
            <a:pPr defTabSz="180000"/>
            <a:r>
              <a:rPr lang="en-US" altLang="ko-KR" sz="1000" dirty="0"/>
              <a:t>			text += "plugins" + j + " : &lt;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	text 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[j].name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	text += "&lt;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&gt;" +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[j].description + "&lt;/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	text += </a:t>
            </a:r>
            <a:r>
              <a:rPr lang="en-US" altLang="ko-KR" sz="1000" dirty="0" err="1"/>
              <a:t>navigator.plugins</a:t>
            </a:r>
            <a:r>
              <a:rPr lang="en-US" altLang="ko-KR" sz="1000" dirty="0"/>
              <a:t>[j].filename + "&lt;/</a:t>
            </a:r>
            <a:r>
              <a:rPr lang="en-US" altLang="ko-KR" sz="1000" dirty="0" err="1"/>
              <a:t>blockquote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	// div </a:t>
            </a:r>
            <a:r>
              <a:rPr lang="ko-KR" altLang="en-US" sz="1000" dirty="0"/>
              <a:t>태그에 출력</a:t>
            </a:r>
          </a:p>
          <a:p>
            <a:pPr defTabSz="180000"/>
            <a:r>
              <a:rPr lang="en-US" altLang="ko-KR" sz="1000" b="1" dirty="0"/>
              <a:t>	let div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("div");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div.innerHTML</a:t>
            </a:r>
            <a:r>
              <a:rPr lang="en-US" altLang="ko-KR" sz="1000" b="1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40455" y="1196752"/>
            <a:ext cx="322210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 </a:t>
            </a:r>
            <a:r>
              <a:rPr lang="en-US" altLang="ko-KR" sz="1000" dirty="0" err="1"/>
              <a:t>onload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printNavigator</a:t>
            </a:r>
            <a:r>
              <a:rPr lang="en-US" altLang="ko-KR" sz="1000" dirty="0"/>
              <a:t>()"&gt;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브라우저에 관한 정보 출력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ko-KR" altLang="en-US" sz="1000" dirty="0"/>
              <a:t>아래에 이 브라우저에 관한 여러 정보를 출력합니다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&lt;p&gt;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172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개요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BOM(Browser Object Model) </a:t>
            </a:r>
            <a:r>
              <a:rPr lang="ko-KR" altLang="en-US" dirty="0"/>
              <a:t>객체들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자바스크립트로 브라우저를 제어하기 위해 지원되는 객체들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페이지의 내용과 관계없음</a:t>
            </a:r>
            <a:endParaRPr lang="en-US" altLang="ko-KR" dirty="0"/>
          </a:p>
          <a:p>
            <a:pPr lvl="1"/>
            <a:r>
              <a:rPr lang="ko-KR" altLang="en-US" dirty="0"/>
              <a:t>브라우저 공통 </a:t>
            </a:r>
            <a:r>
              <a:rPr lang="en-US" altLang="ko-KR" dirty="0"/>
              <a:t>BOM </a:t>
            </a:r>
            <a:r>
              <a:rPr lang="ko-KR" altLang="en-US" dirty="0"/>
              <a:t>객체들과 기능</a:t>
            </a:r>
            <a:endParaRPr lang="en-US" altLang="ko-KR" dirty="0"/>
          </a:p>
          <a:p>
            <a:pPr lvl="2"/>
            <a:r>
              <a:rPr lang="en-US" altLang="ko-KR" dirty="0"/>
              <a:t>window – </a:t>
            </a:r>
            <a:r>
              <a:rPr lang="ko-KR" altLang="en-US" dirty="0"/>
              <a:t>브라우저 윈도우 모양 제어</a:t>
            </a:r>
            <a:r>
              <a:rPr lang="en-US" altLang="ko-KR" dirty="0"/>
              <a:t>. </a:t>
            </a:r>
            <a:r>
              <a:rPr lang="ko-KR" altLang="en-US" dirty="0"/>
              <a:t>새 윈도우 열기</a:t>
            </a:r>
            <a:r>
              <a:rPr lang="en-US" altLang="ko-KR" dirty="0"/>
              <a:t>/</a:t>
            </a:r>
            <a:r>
              <a:rPr lang="ko-KR" altLang="en-US" dirty="0"/>
              <a:t>닫기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navigator – </a:t>
            </a:r>
            <a:r>
              <a:rPr lang="ko-KR" altLang="en-US" dirty="0"/>
              <a:t>브라우저에 대한 다양한 정보 제공</a:t>
            </a:r>
          </a:p>
          <a:p>
            <a:pPr lvl="2"/>
            <a:r>
              <a:rPr lang="en-US" altLang="ko-KR" dirty="0"/>
              <a:t>history  - </a:t>
            </a:r>
            <a:r>
              <a:rPr lang="ko-KR" altLang="en-US" dirty="0"/>
              <a:t>브라우저 윈도우에</a:t>
            </a:r>
            <a:r>
              <a:rPr lang="en-US" altLang="ko-KR" dirty="0"/>
              <a:t> </a:t>
            </a:r>
            <a:r>
              <a:rPr lang="ko-KR" altLang="en-US" dirty="0" err="1"/>
              <a:t>로드한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리스트의 </a:t>
            </a:r>
            <a:r>
              <a:rPr lang="ko-KR" altLang="en-US" dirty="0" err="1"/>
              <a:t>히스토리</a:t>
            </a:r>
            <a:r>
              <a:rPr lang="ko-KR" altLang="en-US" dirty="0"/>
              <a:t> 관리</a:t>
            </a:r>
            <a:endParaRPr lang="en-US" altLang="ko-KR" dirty="0"/>
          </a:p>
          <a:p>
            <a:pPr lvl="2"/>
            <a:r>
              <a:rPr lang="en-US" altLang="ko-KR" dirty="0"/>
              <a:t>location – </a:t>
            </a:r>
            <a:r>
              <a:rPr lang="ko-KR" altLang="en-US" dirty="0"/>
              <a:t>브라우저 윈도우에 </a:t>
            </a:r>
            <a:r>
              <a:rPr lang="ko-KR" altLang="en-US" dirty="0" err="1"/>
              <a:t>로드된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페이지의 </a:t>
            </a:r>
            <a:r>
              <a:rPr lang="en-US" altLang="ko-KR" dirty="0"/>
              <a:t>URL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2"/>
            <a:r>
              <a:rPr lang="en-US" altLang="ko-KR" dirty="0"/>
              <a:t>screen – </a:t>
            </a:r>
            <a:r>
              <a:rPr lang="ko-KR" altLang="en-US" dirty="0"/>
              <a:t>브라우저가 실행되고 있는 스크린 장치에 대한 정보 제공</a:t>
            </a:r>
            <a:endParaRPr lang="en-US" altLang="ko-KR" dirty="0"/>
          </a:p>
          <a:p>
            <a:r>
              <a:rPr lang="en-US" altLang="ko-KR" dirty="0"/>
              <a:t>BOM</a:t>
            </a:r>
            <a:r>
              <a:rPr lang="ko-KR" altLang="en-US" dirty="0"/>
              <a:t>의 국제 표준이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브라우저마다 </a:t>
            </a:r>
            <a:r>
              <a:rPr lang="en-US" altLang="ko-KR" dirty="0"/>
              <a:t>BOM</a:t>
            </a:r>
            <a:r>
              <a:rPr lang="ko-KR" altLang="en-US" dirty="0"/>
              <a:t> 객체들이 조금씩 다름</a:t>
            </a:r>
            <a:endParaRPr lang="en-US" altLang="ko-KR" dirty="0"/>
          </a:p>
          <a:p>
            <a:pPr lvl="1"/>
            <a:r>
              <a:rPr lang="ko-KR" altLang="en-US" dirty="0"/>
              <a:t>브라우저마다 이름이 같은 </a:t>
            </a:r>
            <a:r>
              <a:rPr lang="en-US" altLang="ko-KR" dirty="0"/>
              <a:t>BOM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상이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7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E78B44-C7D3-4C6A-864B-97363E74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34" y="358777"/>
            <a:ext cx="3913015" cy="6042445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23728" y="4994343"/>
            <a:ext cx="1076971" cy="272415"/>
          </a:xfrm>
          <a:prstGeom prst="wedgeRoundRectCallout">
            <a:avLst>
              <a:gd name="adj1" fmla="val 78638"/>
              <a:gd name="adj2" fmla="val 389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플러그인 이름</a:t>
            </a:r>
          </a:p>
        </p:txBody>
      </p:sp>
    </p:spTree>
    <p:extLst>
      <p:ext uri="{BB962C8B-B14F-4D97-AF65-F5344CB8AC3E}">
        <p14:creationId xmlns:p14="http://schemas.microsoft.com/office/powerpoint/2010/main" val="272370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/>
              <a:t>screen </a:t>
            </a:r>
            <a:r>
              <a:rPr lang="ko-KR" altLang="en-US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597171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screen</a:t>
            </a:r>
          </a:p>
          <a:p>
            <a:pPr lvl="1"/>
            <a:r>
              <a:rPr lang="ko-KR" altLang="en-US" dirty="0"/>
              <a:t>브라우저가 실행되는 스크린 장치에 관한 정보를 담고 있는 객체</a:t>
            </a:r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852410" cy="26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6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350982"/>
            <a:ext cx="627438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스크린 장치에 관한 정보 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printScreen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let text = "</a:t>
            </a:r>
            <a:r>
              <a:rPr lang="en-US" altLang="ko-KR" sz="1200" dirty="0" err="1"/>
              <a:t>availHeight</a:t>
            </a:r>
            <a:r>
              <a:rPr lang="en-US" altLang="ko-KR" sz="1200" dirty="0"/>
              <a:t>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 + </a:t>
            </a:r>
            <a:r>
              <a:rPr lang="en-US" altLang="ko-KR" sz="1200" b="1" dirty="0" err="1"/>
              <a:t>screen.availHeight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	text += "</a:t>
            </a:r>
            <a:r>
              <a:rPr lang="en-US" altLang="ko-KR" sz="1200" dirty="0" err="1"/>
              <a:t>availWidth</a:t>
            </a:r>
            <a:r>
              <a:rPr lang="en-US" altLang="ko-KR" sz="1200" dirty="0"/>
              <a:t>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 + </a:t>
            </a:r>
            <a:r>
              <a:rPr lang="en-US" altLang="ko-KR" sz="1200" b="1" dirty="0" err="1"/>
              <a:t>screen.availWidth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	text += "</a:t>
            </a:r>
            <a:r>
              <a:rPr lang="en-US" altLang="ko-KR" sz="1200" dirty="0" err="1"/>
              <a:t>colorDepth</a:t>
            </a:r>
            <a:r>
              <a:rPr lang="en-US" altLang="ko-KR" sz="1200" dirty="0"/>
              <a:t>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 + </a:t>
            </a:r>
            <a:r>
              <a:rPr lang="en-US" altLang="ko-KR" sz="1200" b="1" dirty="0" err="1"/>
              <a:t>screen.colorDepth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	text += "</a:t>
            </a:r>
            <a:r>
              <a:rPr lang="en-US" altLang="ko-KR" sz="1200" dirty="0" err="1"/>
              <a:t>pixelDepth</a:t>
            </a:r>
            <a:r>
              <a:rPr lang="en-US" altLang="ko-KR" sz="1200" dirty="0"/>
              <a:t>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('blue')+ </a:t>
            </a:r>
            <a:r>
              <a:rPr lang="en-US" altLang="ko-KR" sz="1200" b="1" dirty="0" err="1"/>
              <a:t>screen.pixelDepth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	text += "height:".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 + </a:t>
            </a:r>
            <a:r>
              <a:rPr lang="en-US" altLang="ko-KR" sz="1200" b="1" dirty="0" err="1"/>
              <a:t>screen.height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	text += "width:".</a:t>
            </a:r>
            <a:r>
              <a:rPr lang="en-US" altLang="ko-KR" sz="1200" dirty="0" err="1"/>
              <a:t>fontcolor</a:t>
            </a:r>
            <a:r>
              <a:rPr lang="en-US" altLang="ko-KR" sz="1200" dirty="0"/>
              <a:t>('blue') + </a:t>
            </a:r>
            <a:r>
              <a:rPr lang="en-US" altLang="ko-KR" sz="1200" b="1" dirty="0" err="1"/>
              <a:t>screen.width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("div").</a:t>
            </a:r>
            <a:r>
              <a:rPr lang="en-US" altLang="ko-KR" sz="1200" dirty="0" err="1"/>
              <a:t>innerHTML</a:t>
            </a:r>
            <a:r>
              <a:rPr lang="en-US" altLang="ko-KR" sz="1200" dirty="0"/>
              <a:t> = text;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printScreen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스크린 장치에 관한 정보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&lt;div id="div"&gt;&lt;/div&gt;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4A8112-CA64-4278-B927-41EC6834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02" y="3731661"/>
            <a:ext cx="2850878" cy="2939232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10-11 </a:t>
            </a:r>
            <a:r>
              <a:rPr lang="ko-KR" altLang="en-US" dirty="0"/>
              <a:t>스크린 장치에 관한 정보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40224" y="4929043"/>
            <a:ext cx="1487731" cy="272415"/>
          </a:xfrm>
          <a:prstGeom prst="wedgeRoundRectCallout">
            <a:avLst>
              <a:gd name="adj1" fmla="val -63543"/>
              <a:gd name="adj2" fmla="val 458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작업 표시줄 높이 제외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4795" y="5601874"/>
            <a:ext cx="969294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픽셀당 </a:t>
            </a:r>
            <a:r>
              <a:rPr lang="en-US" altLang="ko-KR" sz="1000" dirty="0"/>
              <a:t>2</a:t>
            </a:r>
            <a:r>
              <a:rPr lang="en-US" altLang="ko-KR" sz="1000" baseline="30000" dirty="0"/>
              <a:t>24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216" y="6138497"/>
            <a:ext cx="896015" cy="272415"/>
          </a:xfrm>
          <a:prstGeom prst="wedgeRoundRectCallout">
            <a:avLst>
              <a:gd name="adj1" fmla="val -63782"/>
              <a:gd name="adj2" fmla="val -37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스크린 크기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9062" y="6021288"/>
            <a:ext cx="2515066" cy="612934"/>
          </a:xfrm>
          <a:prstGeom prst="wedgeRoundRectCallout">
            <a:avLst>
              <a:gd name="adj1" fmla="val 62558"/>
              <a:gd name="adj2" fmla="val -22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height</a:t>
            </a:r>
            <a:r>
              <a:rPr lang="ko-KR" altLang="en-US" sz="1000" dirty="0"/>
              <a:t>와 </a:t>
            </a:r>
            <a:r>
              <a:rPr lang="en-US" altLang="ko-KR" sz="1000" dirty="0"/>
              <a:t>width</a:t>
            </a:r>
            <a:r>
              <a:rPr lang="ko-KR" altLang="en-US" sz="1000" dirty="0"/>
              <a:t>는 브라우저의 설정에서 </a:t>
            </a:r>
            <a:endParaRPr lang="en-US" altLang="ko-KR" sz="1000" dirty="0"/>
          </a:p>
          <a:p>
            <a:r>
              <a:rPr lang="ko-KR" altLang="en-US" sz="1000" dirty="0"/>
              <a:t>확대</a:t>
            </a:r>
            <a:r>
              <a:rPr lang="en-US" altLang="ko-KR" sz="1000" dirty="0"/>
              <a:t>/</a:t>
            </a:r>
            <a:r>
              <a:rPr lang="ko-KR" altLang="en-US" sz="1000" dirty="0"/>
              <a:t>축소 값을 </a:t>
            </a:r>
            <a:r>
              <a:rPr lang="en-US" altLang="ko-KR" sz="1000" dirty="0"/>
              <a:t>100%</a:t>
            </a:r>
            <a:r>
              <a:rPr lang="ko-KR" altLang="en-US" sz="1000" dirty="0"/>
              <a:t>로 해야 정확한</a:t>
            </a:r>
            <a:endParaRPr lang="en-US" altLang="ko-KR" sz="1000" dirty="0"/>
          </a:p>
          <a:p>
            <a:r>
              <a:rPr lang="ko-KR" altLang="en-US" sz="1000" dirty="0"/>
              <a:t>값으로 출력됨</a:t>
            </a:r>
          </a:p>
        </p:txBody>
      </p:sp>
    </p:spTree>
    <p:extLst>
      <p:ext uri="{BB962C8B-B14F-4D97-AF65-F5344CB8AC3E}">
        <p14:creationId xmlns:p14="http://schemas.microsoft.com/office/powerpoint/2010/main" val="358032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history </a:t>
            </a:r>
            <a:r>
              <a:rPr lang="ko-KR" altLang="en-US" dirty="0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history </a:t>
            </a:r>
            <a:r>
              <a:rPr lang="ko-KR" altLang="en-US" dirty="0"/>
              <a:t>객체</a:t>
            </a:r>
          </a:p>
          <a:p>
            <a:pPr lvl="1"/>
            <a:r>
              <a:rPr lang="ko-KR" altLang="en-US" dirty="0"/>
              <a:t>윈도우에서 방문한 웹 페이지 리스트</a:t>
            </a:r>
            <a:r>
              <a:rPr lang="en-US" altLang="ko-KR" dirty="0"/>
              <a:t>(</a:t>
            </a:r>
            <a:r>
              <a:rPr lang="ko-KR" altLang="en-US" dirty="0" err="1"/>
              <a:t>히스토리</a:t>
            </a:r>
            <a:r>
              <a:rPr lang="en-US" altLang="ko-KR" dirty="0"/>
              <a:t>)</a:t>
            </a:r>
            <a:r>
              <a:rPr lang="ko-KR" altLang="en-US" dirty="0"/>
              <a:t>를 나타내는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history </a:t>
            </a:r>
            <a:r>
              <a:rPr lang="ko-KR" altLang="en-US" dirty="0"/>
              <a:t>객체를 이용하여 웹 페이지를 이동하는 코드 사례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5283205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history.back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(-1);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이전 페이지로 이동</a:t>
            </a:r>
          </a:p>
          <a:p>
            <a:pPr marL="1905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history.forward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 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history.go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다음 페이지로 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85241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3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845978-A7C1-4873-A5DC-4C28EDC11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89" y="1988840"/>
            <a:ext cx="2561365" cy="1815935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10-12 history </a:t>
            </a:r>
            <a:r>
              <a:rPr lang="ko-KR" altLang="en-US" dirty="0"/>
              <a:t>객체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628800"/>
            <a:ext cx="489654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r>
              <a:rPr lang="en-US" altLang="ko-KR" sz="1400" dirty="0"/>
              <a:t>&lt;title&gt;history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&lt;h3&gt;history </a:t>
            </a:r>
            <a:r>
              <a:rPr lang="ko-KR" altLang="en-US" sz="1400" dirty="0"/>
              <a:t>객체 활용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history.back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"&gt;back()&lt;/button&gt;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history.forward</a:t>
            </a:r>
            <a:r>
              <a:rPr lang="en-US" altLang="ko-KR" sz="1400" b="1" dirty="0"/>
              <a:t>()</a:t>
            </a:r>
            <a:r>
              <a:rPr lang="en-US" altLang="ko-KR" sz="1400" dirty="0"/>
              <a:t>"&gt;forward()&lt;/button&gt;</a:t>
            </a:r>
          </a:p>
          <a:p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history.go</a:t>
            </a:r>
            <a:r>
              <a:rPr lang="en-US" altLang="ko-KR" sz="1400" b="1" dirty="0"/>
              <a:t>(-1)</a:t>
            </a:r>
            <a:r>
              <a:rPr lang="en-US" altLang="ko-KR" sz="1400" dirty="0"/>
              <a:t>"&gt;go(-1)&lt;/button&gt;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90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D1FC38-5FD7-4CBF-AA37-79C4EC5F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4" y="1437043"/>
            <a:ext cx="2556498" cy="1812484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2429262"/>
            <a:ext cx="5184577" cy="381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889" y="507895"/>
            <a:ext cx="5184576" cy="17689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cxnSpLocks/>
            <a:endCxn id="17" idx="1"/>
          </p:cNvCxnSpPr>
          <p:nvPr/>
        </p:nvCxnSpPr>
        <p:spPr>
          <a:xfrm flipV="1">
            <a:off x="3002910" y="1043213"/>
            <a:ext cx="2682658" cy="46889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1"/>
          </p:cNvCxnSpPr>
          <p:nvPr/>
        </p:nvCxnSpPr>
        <p:spPr>
          <a:xfrm>
            <a:off x="2911915" y="2501791"/>
            <a:ext cx="1808666" cy="267217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3"/>
          <p:cNvSpPr>
            <a:spLocks noChangeArrowheads="1"/>
          </p:cNvSpPr>
          <p:nvPr/>
        </p:nvSpPr>
        <p:spPr bwMode="auto">
          <a:xfrm>
            <a:off x="5507463" y="1685438"/>
            <a:ext cx="856903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4027667" y="1688604"/>
            <a:ext cx="9906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7660634" y="1682272"/>
            <a:ext cx="80346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screen</a:t>
            </a:r>
          </a:p>
        </p:txBody>
      </p:sp>
      <p:sp>
        <p:nvSpPr>
          <p:cNvPr id="15" name="Rectangle 416"/>
          <p:cNvSpPr>
            <a:spLocks noChangeArrowheads="1"/>
          </p:cNvSpPr>
          <p:nvPr/>
        </p:nvSpPr>
        <p:spPr bwMode="auto">
          <a:xfrm>
            <a:off x="6529492" y="1682272"/>
            <a:ext cx="9144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16" name="Line 420"/>
          <p:cNvSpPr>
            <a:spLocks noChangeShapeType="1"/>
          </p:cNvSpPr>
          <p:nvPr/>
        </p:nvSpPr>
        <p:spPr bwMode="auto">
          <a:xfrm flipV="1">
            <a:off x="4522967" y="1451721"/>
            <a:ext cx="3533078" cy="316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Rectangle 410"/>
          <p:cNvSpPr>
            <a:spLocks noChangeArrowheads="1"/>
          </p:cNvSpPr>
          <p:nvPr/>
        </p:nvSpPr>
        <p:spPr bwMode="auto">
          <a:xfrm>
            <a:off x="5685568" y="899197"/>
            <a:ext cx="1046673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6203617" y="1187229"/>
            <a:ext cx="5288" cy="26449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5" idx="0"/>
          </p:cNvCxnSpPr>
          <p:nvPr/>
        </p:nvCxnSpPr>
        <p:spPr>
          <a:xfrm>
            <a:off x="6986692" y="1451721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  <a:endCxn id="14" idx="0"/>
          </p:cNvCxnSpPr>
          <p:nvPr/>
        </p:nvCxnSpPr>
        <p:spPr>
          <a:xfrm>
            <a:off x="8056045" y="1451721"/>
            <a:ext cx="6319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2" idx="0"/>
          </p:cNvCxnSpPr>
          <p:nvPr/>
        </p:nvCxnSpPr>
        <p:spPr>
          <a:xfrm flipH="1">
            <a:off x="5935915" y="1454887"/>
            <a:ext cx="3552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3" idx="0"/>
          </p:cNvCxnSpPr>
          <p:nvPr/>
        </p:nvCxnSpPr>
        <p:spPr>
          <a:xfrm>
            <a:off x="4522967" y="1458053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4" idx="0"/>
          </p:cNvCxnSpPr>
          <p:nvPr/>
        </p:nvCxnSpPr>
        <p:spPr>
          <a:xfrm>
            <a:off x="5287439" y="1454887"/>
            <a:ext cx="4642" cy="11701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4720581" y="2624992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25" name="Rectangle 411"/>
          <p:cNvSpPr>
            <a:spLocks noChangeArrowheads="1"/>
          </p:cNvSpPr>
          <p:nvPr/>
        </p:nvSpPr>
        <p:spPr bwMode="auto">
          <a:xfrm>
            <a:off x="4720581" y="3117641"/>
            <a:ext cx="1143000" cy="31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26" name="직선 연결선 25"/>
          <p:cNvCxnSpPr>
            <a:stCxn id="24" idx="2"/>
            <a:endCxn id="25" idx="0"/>
          </p:cNvCxnSpPr>
          <p:nvPr/>
        </p:nvCxnSpPr>
        <p:spPr>
          <a:xfrm>
            <a:off x="5292081" y="2913024"/>
            <a:ext cx="0" cy="20461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1"/>
          <p:cNvSpPr>
            <a:spLocks noChangeArrowheads="1"/>
          </p:cNvSpPr>
          <p:nvPr/>
        </p:nvSpPr>
        <p:spPr bwMode="auto">
          <a:xfrm>
            <a:off x="3905247" y="3860865"/>
            <a:ext cx="770691" cy="32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4290593" y="3642983"/>
            <a:ext cx="0" cy="2178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1"/>
          <p:cNvSpPr>
            <a:spLocks noChangeArrowheads="1"/>
          </p:cNvSpPr>
          <p:nvPr/>
        </p:nvSpPr>
        <p:spPr bwMode="auto">
          <a:xfrm>
            <a:off x="6242123" y="3852710"/>
            <a:ext cx="765182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24714" y="3615444"/>
            <a:ext cx="735" cy="23726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3883443" y="4589620"/>
            <a:ext cx="831953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32" name="직선 연결선 31"/>
          <p:cNvCxnSpPr>
            <a:stCxn id="27" idx="2"/>
            <a:endCxn id="31" idx="0"/>
          </p:cNvCxnSpPr>
          <p:nvPr/>
        </p:nvCxnSpPr>
        <p:spPr>
          <a:xfrm>
            <a:off x="4290593" y="4185744"/>
            <a:ext cx="8827" cy="40387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5304144" y="458962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34" name="Line 420"/>
          <p:cNvSpPr>
            <a:spLocks noChangeShapeType="1"/>
          </p:cNvSpPr>
          <p:nvPr/>
        </p:nvSpPr>
        <p:spPr bwMode="auto">
          <a:xfrm flipV="1">
            <a:off x="4309438" y="3615443"/>
            <a:ext cx="2326396" cy="76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5308336" y="3437233"/>
            <a:ext cx="4642" cy="2057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0"/>
            <a:endCxn id="33" idx="0"/>
          </p:cNvCxnSpPr>
          <p:nvPr/>
        </p:nvCxnSpPr>
        <p:spPr>
          <a:xfrm>
            <a:off x="5573937" y="4374321"/>
            <a:ext cx="11602" cy="2153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0" idx="0"/>
          </p:cNvCxnSpPr>
          <p:nvPr/>
        </p:nvCxnSpPr>
        <p:spPr>
          <a:xfrm>
            <a:off x="7539903" y="4386496"/>
            <a:ext cx="0" cy="23264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ine 420"/>
          <p:cNvSpPr>
            <a:spLocks noChangeShapeType="1"/>
          </p:cNvSpPr>
          <p:nvPr/>
        </p:nvSpPr>
        <p:spPr bwMode="auto">
          <a:xfrm>
            <a:off x="5573937" y="4374321"/>
            <a:ext cx="196596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635834" y="4190512"/>
            <a:ext cx="1" cy="20366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7251871" y="4619139"/>
            <a:ext cx="576064" cy="301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43576" y="530155"/>
            <a:ext cx="219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latin typeface="Helvetica" panose="020B0604020202020204" pitchFamily="34" charset="0"/>
                <a:cs typeface="Helvetica" panose="020B0604020202020204" pitchFamily="34" charset="0"/>
              </a:rPr>
              <a:t>BOM(Browser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3576" y="265551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latin typeface="Helvetica" panose="020B0604020202020204" pitchFamily="34" charset="0"/>
                <a:cs typeface="Helvetica" panose="020B0604020202020204" pitchFamily="34" charset="0"/>
              </a:rPr>
              <a:t>DOM(Document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430263" y="1988083"/>
            <a:ext cx="2481652" cy="1048304"/>
          </a:xfrm>
          <a:custGeom>
            <a:avLst/>
            <a:gdLst>
              <a:gd name="connsiteX0" fmla="*/ 787400 w 3064933"/>
              <a:gd name="connsiteY0" fmla="*/ 16934 h 1041400"/>
              <a:gd name="connsiteX1" fmla="*/ 211666 w 3064933"/>
              <a:gd name="connsiteY1" fmla="*/ 42334 h 1041400"/>
              <a:gd name="connsiteX2" fmla="*/ 76200 w 3064933"/>
              <a:gd name="connsiteY2" fmla="*/ 67734 h 1041400"/>
              <a:gd name="connsiteX3" fmla="*/ 50800 w 3064933"/>
              <a:gd name="connsiteY3" fmla="*/ 76200 h 1041400"/>
              <a:gd name="connsiteX4" fmla="*/ 25400 w 3064933"/>
              <a:gd name="connsiteY4" fmla="*/ 406400 h 1041400"/>
              <a:gd name="connsiteX5" fmla="*/ 8466 w 3064933"/>
              <a:gd name="connsiteY5" fmla="*/ 533400 h 1041400"/>
              <a:gd name="connsiteX6" fmla="*/ 0 w 3064933"/>
              <a:gd name="connsiteY6" fmla="*/ 609600 h 1041400"/>
              <a:gd name="connsiteX7" fmla="*/ 8466 w 3064933"/>
              <a:gd name="connsiteY7" fmla="*/ 821267 h 1041400"/>
              <a:gd name="connsiteX8" fmla="*/ 25400 w 3064933"/>
              <a:gd name="connsiteY8" fmla="*/ 880534 h 1041400"/>
              <a:gd name="connsiteX9" fmla="*/ 42333 w 3064933"/>
              <a:gd name="connsiteY9" fmla="*/ 973667 h 1041400"/>
              <a:gd name="connsiteX10" fmla="*/ 50800 w 3064933"/>
              <a:gd name="connsiteY10" fmla="*/ 999067 h 1041400"/>
              <a:gd name="connsiteX11" fmla="*/ 118533 w 3064933"/>
              <a:gd name="connsiteY11" fmla="*/ 1007534 h 1041400"/>
              <a:gd name="connsiteX12" fmla="*/ 237066 w 3064933"/>
              <a:gd name="connsiteY12" fmla="*/ 1016000 h 1041400"/>
              <a:gd name="connsiteX13" fmla="*/ 313266 w 3064933"/>
              <a:gd name="connsiteY13" fmla="*/ 1024467 h 1041400"/>
              <a:gd name="connsiteX14" fmla="*/ 1727200 w 3064933"/>
              <a:gd name="connsiteY14" fmla="*/ 1032934 h 1041400"/>
              <a:gd name="connsiteX15" fmla="*/ 1896533 w 3064933"/>
              <a:gd name="connsiteY15" fmla="*/ 1041400 h 1041400"/>
              <a:gd name="connsiteX16" fmla="*/ 2641600 w 3064933"/>
              <a:gd name="connsiteY16" fmla="*/ 1024467 h 1041400"/>
              <a:gd name="connsiteX17" fmla="*/ 2717800 w 3064933"/>
              <a:gd name="connsiteY17" fmla="*/ 1016000 h 1041400"/>
              <a:gd name="connsiteX18" fmla="*/ 2743200 w 3064933"/>
              <a:gd name="connsiteY18" fmla="*/ 1007534 h 1041400"/>
              <a:gd name="connsiteX19" fmla="*/ 2971800 w 3064933"/>
              <a:gd name="connsiteY19" fmla="*/ 999067 h 1041400"/>
              <a:gd name="connsiteX20" fmla="*/ 2997200 w 3064933"/>
              <a:gd name="connsiteY20" fmla="*/ 982134 h 1041400"/>
              <a:gd name="connsiteX21" fmla="*/ 3005666 w 3064933"/>
              <a:gd name="connsiteY21" fmla="*/ 956734 h 1041400"/>
              <a:gd name="connsiteX22" fmla="*/ 3022600 w 3064933"/>
              <a:gd name="connsiteY22" fmla="*/ 939800 h 1041400"/>
              <a:gd name="connsiteX23" fmla="*/ 3031066 w 3064933"/>
              <a:gd name="connsiteY23" fmla="*/ 914400 h 1041400"/>
              <a:gd name="connsiteX24" fmla="*/ 3048000 w 3064933"/>
              <a:gd name="connsiteY24" fmla="*/ 821267 h 1041400"/>
              <a:gd name="connsiteX25" fmla="*/ 3056466 w 3064933"/>
              <a:gd name="connsiteY25" fmla="*/ 795867 h 1041400"/>
              <a:gd name="connsiteX26" fmla="*/ 3064933 w 3064933"/>
              <a:gd name="connsiteY26" fmla="*/ 745067 h 1041400"/>
              <a:gd name="connsiteX27" fmla="*/ 3056466 w 3064933"/>
              <a:gd name="connsiteY27" fmla="*/ 347134 h 1041400"/>
              <a:gd name="connsiteX28" fmla="*/ 3039533 w 3064933"/>
              <a:gd name="connsiteY28" fmla="*/ 279400 h 1041400"/>
              <a:gd name="connsiteX29" fmla="*/ 3031066 w 3064933"/>
              <a:gd name="connsiteY29" fmla="*/ 245534 h 1041400"/>
              <a:gd name="connsiteX30" fmla="*/ 2997200 w 3064933"/>
              <a:gd name="connsiteY30" fmla="*/ 143934 h 1041400"/>
              <a:gd name="connsiteX31" fmla="*/ 2988733 w 3064933"/>
              <a:gd name="connsiteY31" fmla="*/ 118534 h 1041400"/>
              <a:gd name="connsiteX32" fmla="*/ 2980266 w 3064933"/>
              <a:gd name="connsiteY32" fmla="*/ 93134 h 1041400"/>
              <a:gd name="connsiteX33" fmla="*/ 2887133 w 3064933"/>
              <a:gd name="connsiteY33" fmla="*/ 67734 h 1041400"/>
              <a:gd name="connsiteX34" fmla="*/ 2810933 w 3064933"/>
              <a:gd name="connsiteY34" fmla="*/ 50800 h 1041400"/>
              <a:gd name="connsiteX35" fmla="*/ 2413000 w 3064933"/>
              <a:gd name="connsiteY35" fmla="*/ 42334 h 1041400"/>
              <a:gd name="connsiteX36" fmla="*/ 1981200 w 3064933"/>
              <a:gd name="connsiteY36" fmla="*/ 50800 h 1041400"/>
              <a:gd name="connsiteX37" fmla="*/ 1921933 w 3064933"/>
              <a:gd name="connsiteY37" fmla="*/ 59267 h 1041400"/>
              <a:gd name="connsiteX38" fmla="*/ 1854200 w 3064933"/>
              <a:gd name="connsiteY38" fmla="*/ 67734 h 1041400"/>
              <a:gd name="connsiteX39" fmla="*/ 1752600 w 3064933"/>
              <a:gd name="connsiteY39" fmla="*/ 84667 h 1041400"/>
              <a:gd name="connsiteX40" fmla="*/ 1676400 w 3064933"/>
              <a:gd name="connsiteY40" fmla="*/ 93134 h 1041400"/>
              <a:gd name="connsiteX41" fmla="*/ 1126066 w 3064933"/>
              <a:gd name="connsiteY41" fmla="*/ 84667 h 1041400"/>
              <a:gd name="connsiteX42" fmla="*/ 1083733 w 3064933"/>
              <a:gd name="connsiteY42" fmla="*/ 76200 h 1041400"/>
              <a:gd name="connsiteX43" fmla="*/ 956733 w 3064933"/>
              <a:gd name="connsiteY43" fmla="*/ 59267 h 1041400"/>
              <a:gd name="connsiteX44" fmla="*/ 922866 w 3064933"/>
              <a:gd name="connsiteY44" fmla="*/ 50800 h 1041400"/>
              <a:gd name="connsiteX45" fmla="*/ 872066 w 3064933"/>
              <a:gd name="connsiteY45" fmla="*/ 33867 h 1041400"/>
              <a:gd name="connsiteX46" fmla="*/ 821266 w 3064933"/>
              <a:gd name="connsiteY46" fmla="*/ 16934 h 1041400"/>
              <a:gd name="connsiteX47" fmla="*/ 770466 w 3064933"/>
              <a:gd name="connsiteY47" fmla="*/ 0 h 1041400"/>
              <a:gd name="connsiteX48" fmla="*/ 787400 w 3064933"/>
              <a:gd name="connsiteY48" fmla="*/ 16934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64933" h="1041400">
                <a:moveTo>
                  <a:pt x="787400" y="16934"/>
                </a:moveTo>
                <a:cubicBezTo>
                  <a:pt x="403701" y="39504"/>
                  <a:pt x="595613" y="31041"/>
                  <a:pt x="211666" y="42334"/>
                </a:cubicBezTo>
                <a:cubicBezTo>
                  <a:pt x="180900" y="47461"/>
                  <a:pt x="96515" y="60963"/>
                  <a:pt x="76200" y="67734"/>
                </a:cubicBezTo>
                <a:lnTo>
                  <a:pt x="50800" y="76200"/>
                </a:lnTo>
                <a:cubicBezTo>
                  <a:pt x="3250" y="218845"/>
                  <a:pt x="40412" y="91144"/>
                  <a:pt x="25400" y="406400"/>
                </a:cubicBezTo>
                <a:cubicBezTo>
                  <a:pt x="22153" y="474589"/>
                  <a:pt x="16355" y="474234"/>
                  <a:pt x="8466" y="533400"/>
                </a:cubicBezTo>
                <a:cubicBezTo>
                  <a:pt x="5088" y="558732"/>
                  <a:pt x="2822" y="584200"/>
                  <a:pt x="0" y="609600"/>
                </a:cubicBezTo>
                <a:cubicBezTo>
                  <a:pt x="2822" y="680156"/>
                  <a:pt x="3608" y="750822"/>
                  <a:pt x="8466" y="821267"/>
                </a:cubicBezTo>
                <a:cubicBezTo>
                  <a:pt x="9974" y="843139"/>
                  <a:pt x="20250" y="859935"/>
                  <a:pt x="25400" y="880534"/>
                </a:cubicBezTo>
                <a:cubicBezTo>
                  <a:pt x="40804" y="942149"/>
                  <a:pt x="27240" y="905752"/>
                  <a:pt x="42333" y="973667"/>
                </a:cubicBezTo>
                <a:cubicBezTo>
                  <a:pt x="44269" y="982379"/>
                  <a:pt x="42645" y="995442"/>
                  <a:pt x="50800" y="999067"/>
                </a:cubicBezTo>
                <a:cubicBezTo>
                  <a:pt x="71592" y="1008308"/>
                  <a:pt x="95873" y="1005474"/>
                  <a:pt x="118533" y="1007534"/>
                </a:cubicBezTo>
                <a:cubicBezTo>
                  <a:pt x="157982" y="1011120"/>
                  <a:pt x="197603" y="1012569"/>
                  <a:pt x="237066" y="1016000"/>
                </a:cubicBezTo>
                <a:cubicBezTo>
                  <a:pt x="262526" y="1018214"/>
                  <a:pt x="287711" y="1024177"/>
                  <a:pt x="313266" y="1024467"/>
                </a:cubicBezTo>
                <a:lnTo>
                  <a:pt x="1727200" y="1032934"/>
                </a:lnTo>
                <a:cubicBezTo>
                  <a:pt x="1783644" y="1035756"/>
                  <a:pt x="1840018" y="1041400"/>
                  <a:pt x="1896533" y="1041400"/>
                </a:cubicBezTo>
                <a:cubicBezTo>
                  <a:pt x="2326755" y="1041400"/>
                  <a:pt x="2336516" y="1038995"/>
                  <a:pt x="2641600" y="1024467"/>
                </a:cubicBezTo>
                <a:cubicBezTo>
                  <a:pt x="2667000" y="1021645"/>
                  <a:pt x="2692591" y="1020201"/>
                  <a:pt x="2717800" y="1016000"/>
                </a:cubicBezTo>
                <a:cubicBezTo>
                  <a:pt x="2726603" y="1014533"/>
                  <a:pt x="2734295" y="1008128"/>
                  <a:pt x="2743200" y="1007534"/>
                </a:cubicBezTo>
                <a:cubicBezTo>
                  <a:pt x="2819283" y="1002462"/>
                  <a:pt x="2895600" y="1001889"/>
                  <a:pt x="2971800" y="999067"/>
                </a:cubicBezTo>
                <a:cubicBezTo>
                  <a:pt x="2980267" y="993423"/>
                  <a:pt x="2990843" y="990080"/>
                  <a:pt x="2997200" y="982134"/>
                </a:cubicBezTo>
                <a:cubicBezTo>
                  <a:pt x="3002775" y="975165"/>
                  <a:pt x="3001074" y="964387"/>
                  <a:pt x="3005666" y="956734"/>
                </a:cubicBezTo>
                <a:cubicBezTo>
                  <a:pt x="3009773" y="949889"/>
                  <a:pt x="3016955" y="945445"/>
                  <a:pt x="3022600" y="939800"/>
                </a:cubicBezTo>
                <a:cubicBezTo>
                  <a:pt x="3025422" y="931333"/>
                  <a:pt x="3028902" y="923058"/>
                  <a:pt x="3031066" y="914400"/>
                </a:cubicBezTo>
                <a:cubicBezTo>
                  <a:pt x="3046476" y="852761"/>
                  <a:pt x="3032902" y="889211"/>
                  <a:pt x="3048000" y="821267"/>
                </a:cubicBezTo>
                <a:cubicBezTo>
                  <a:pt x="3049936" y="812555"/>
                  <a:pt x="3054530" y="804579"/>
                  <a:pt x="3056466" y="795867"/>
                </a:cubicBezTo>
                <a:cubicBezTo>
                  <a:pt x="3060190" y="779109"/>
                  <a:pt x="3062111" y="762000"/>
                  <a:pt x="3064933" y="745067"/>
                </a:cubicBezTo>
                <a:cubicBezTo>
                  <a:pt x="3062111" y="612423"/>
                  <a:pt x="3063692" y="479611"/>
                  <a:pt x="3056466" y="347134"/>
                </a:cubicBezTo>
                <a:cubicBezTo>
                  <a:pt x="3055198" y="323896"/>
                  <a:pt x="3045177" y="301978"/>
                  <a:pt x="3039533" y="279400"/>
                </a:cubicBezTo>
                <a:cubicBezTo>
                  <a:pt x="3036711" y="268111"/>
                  <a:pt x="3034746" y="256573"/>
                  <a:pt x="3031066" y="245534"/>
                </a:cubicBezTo>
                <a:lnTo>
                  <a:pt x="2997200" y="143934"/>
                </a:lnTo>
                <a:lnTo>
                  <a:pt x="2988733" y="118534"/>
                </a:lnTo>
                <a:cubicBezTo>
                  <a:pt x="2985911" y="110067"/>
                  <a:pt x="2988733" y="95956"/>
                  <a:pt x="2980266" y="93134"/>
                </a:cubicBezTo>
                <a:cubicBezTo>
                  <a:pt x="2871283" y="56805"/>
                  <a:pt x="2982871" y="91668"/>
                  <a:pt x="2887133" y="67734"/>
                </a:cubicBezTo>
                <a:cubicBezTo>
                  <a:pt x="2847901" y="57926"/>
                  <a:pt x="2865817" y="52871"/>
                  <a:pt x="2810933" y="50800"/>
                </a:cubicBezTo>
                <a:cubicBezTo>
                  <a:pt x="2678353" y="45797"/>
                  <a:pt x="2545644" y="45156"/>
                  <a:pt x="2413000" y="42334"/>
                </a:cubicBezTo>
                <a:lnTo>
                  <a:pt x="1981200" y="50800"/>
                </a:lnTo>
                <a:cubicBezTo>
                  <a:pt x="1961256" y="51488"/>
                  <a:pt x="1941714" y="56629"/>
                  <a:pt x="1921933" y="59267"/>
                </a:cubicBezTo>
                <a:cubicBezTo>
                  <a:pt x="1899379" y="62274"/>
                  <a:pt x="1876702" y="64359"/>
                  <a:pt x="1854200" y="67734"/>
                </a:cubicBezTo>
                <a:cubicBezTo>
                  <a:pt x="1820246" y="72827"/>
                  <a:pt x="1786724" y="80875"/>
                  <a:pt x="1752600" y="84667"/>
                </a:cubicBezTo>
                <a:lnTo>
                  <a:pt x="1676400" y="93134"/>
                </a:lnTo>
                <a:lnTo>
                  <a:pt x="1126066" y="84667"/>
                </a:lnTo>
                <a:cubicBezTo>
                  <a:pt x="1111681" y="84256"/>
                  <a:pt x="1097891" y="78774"/>
                  <a:pt x="1083733" y="76200"/>
                </a:cubicBezTo>
                <a:cubicBezTo>
                  <a:pt x="1024025" y="65344"/>
                  <a:pt x="1025729" y="66933"/>
                  <a:pt x="956733" y="59267"/>
                </a:cubicBezTo>
                <a:cubicBezTo>
                  <a:pt x="945444" y="56445"/>
                  <a:pt x="934012" y="54144"/>
                  <a:pt x="922866" y="50800"/>
                </a:cubicBezTo>
                <a:cubicBezTo>
                  <a:pt x="905769" y="45671"/>
                  <a:pt x="888999" y="39511"/>
                  <a:pt x="872066" y="33867"/>
                </a:cubicBezTo>
                <a:lnTo>
                  <a:pt x="821266" y="16934"/>
                </a:lnTo>
                <a:lnTo>
                  <a:pt x="770466" y="0"/>
                </a:lnTo>
                <a:lnTo>
                  <a:pt x="787400" y="16934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11"/>
          <p:cNvSpPr>
            <a:spLocks noChangeArrowheads="1"/>
          </p:cNvSpPr>
          <p:nvPr/>
        </p:nvSpPr>
        <p:spPr bwMode="auto">
          <a:xfrm>
            <a:off x="5308336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6" name="직선 연결선 45"/>
          <p:cNvCxnSpPr>
            <a:stCxn id="33" idx="2"/>
            <a:endCxn id="45" idx="0"/>
          </p:cNvCxnSpPr>
          <p:nvPr/>
        </p:nvCxnSpPr>
        <p:spPr>
          <a:xfrm>
            <a:off x="5585539" y="4908930"/>
            <a:ext cx="4192" cy="4722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1"/>
          <p:cNvSpPr>
            <a:spLocks noChangeArrowheads="1"/>
          </p:cNvSpPr>
          <p:nvPr/>
        </p:nvSpPr>
        <p:spPr bwMode="auto">
          <a:xfrm>
            <a:off x="6609682" y="5381205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48" name="직선 연결선 47"/>
          <p:cNvCxnSpPr>
            <a:endCxn id="47" idx="0"/>
          </p:cNvCxnSpPr>
          <p:nvPr/>
        </p:nvCxnSpPr>
        <p:spPr>
          <a:xfrm flipH="1">
            <a:off x="6891077" y="5145332"/>
            <a:ext cx="5793" cy="23587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11"/>
          <p:cNvSpPr>
            <a:spLocks noChangeArrowheads="1"/>
          </p:cNvSpPr>
          <p:nvPr/>
        </p:nvSpPr>
        <p:spPr bwMode="auto">
          <a:xfrm>
            <a:off x="7306367" y="5385181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7553541" y="5141354"/>
            <a:ext cx="688" cy="2344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420"/>
          <p:cNvSpPr>
            <a:spLocks noChangeShapeType="1"/>
          </p:cNvSpPr>
          <p:nvPr/>
        </p:nvSpPr>
        <p:spPr bwMode="auto">
          <a:xfrm>
            <a:off x="6904918" y="5141354"/>
            <a:ext cx="1298621" cy="39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195491" y="5145332"/>
            <a:ext cx="5792" cy="23984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8056045" y="5381203"/>
            <a:ext cx="361264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4" name="직선 연결선 53"/>
          <p:cNvCxnSpPr>
            <a:stCxn id="40" idx="2"/>
          </p:cNvCxnSpPr>
          <p:nvPr/>
        </p:nvCxnSpPr>
        <p:spPr>
          <a:xfrm>
            <a:off x="7539903" y="4921105"/>
            <a:ext cx="0" cy="23165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11926" y="6153154"/>
            <a:ext cx="1470045" cy="442674"/>
          </a:xfrm>
          <a:prstGeom prst="wedgeRoundRectCallout">
            <a:avLst>
              <a:gd name="adj1" fmla="val 48134"/>
              <a:gd name="adj2" fmla="val -73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 </a:t>
            </a:r>
            <a:r>
              <a:rPr lang="ko-KR" altLang="en-US" sz="1000" dirty="0"/>
              <a:t>문서의 내용과 </a:t>
            </a:r>
            <a:endParaRPr lang="en-US" altLang="ko-KR" sz="1000" dirty="0"/>
          </a:p>
          <a:p>
            <a:r>
              <a:rPr lang="ko-KR" altLang="en-US" sz="1000" dirty="0"/>
              <a:t>관련된 객체들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437426" y="3328644"/>
            <a:ext cx="2405935" cy="244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&lt;title&gt;HTML DOM </a:t>
            </a:r>
            <a:r>
              <a:rPr lang="ko-KR" altLang="en-US" sz="900" dirty="0"/>
              <a:t>트리</a:t>
            </a:r>
            <a:r>
              <a:rPr lang="en-US" altLang="ko-KR" sz="900" dirty="0"/>
              <a:t>&lt;/title&gt;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 &gt;</a:t>
            </a:r>
            <a:r>
              <a:rPr lang="ko-KR" altLang="en-US" sz="900" dirty="0"/>
              <a:t>이것은 </a:t>
            </a:r>
          </a:p>
          <a:p>
            <a:r>
              <a:rPr lang="en-US" altLang="ko-KR" sz="900" dirty="0"/>
              <a:t>    &lt;span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&lt;/span&gt;</a:t>
            </a:r>
          </a:p>
          <a:p>
            <a:r>
              <a:rPr lang="en-US" altLang="ko-KR" sz="900" dirty="0"/>
              <a:t>&lt;/p&gt;</a:t>
            </a:r>
          </a:p>
          <a:p>
            <a:r>
              <a:rPr lang="en-US" altLang="ko-KR" sz="900" dirty="0"/>
              <a:t>&lt;form&gt;</a:t>
            </a:r>
          </a:p>
          <a:p>
            <a:r>
              <a:rPr lang="en-US" altLang="ko-KR" sz="900" dirty="0"/>
              <a:t>    &lt;input type="text" name="s"&gt;</a:t>
            </a:r>
          </a:p>
          <a:p>
            <a:r>
              <a:rPr lang="en-US" altLang="ko-KR" sz="900" dirty="0"/>
              <a:t>    &lt;input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"&gt;</a:t>
            </a:r>
            <a:endParaRPr lang="ko-KR" altLang="en-US" sz="900" dirty="0"/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&lt;/form&gt;</a:t>
            </a:r>
          </a:p>
          <a:p>
            <a:r>
              <a:rPr lang="en-US" altLang="ko-KR" sz="900" dirty="0"/>
              <a:t>&lt;/body&gt;</a:t>
            </a:r>
          </a:p>
          <a:p>
            <a:r>
              <a:rPr lang="en-US" altLang="ko-KR" sz="900" dirty="0"/>
              <a:t>&lt;/html&gt;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51721" y="532446"/>
            <a:ext cx="1442412" cy="272415"/>
          </a:xfrm>
          <a:prstGeom prst="wedgeRoundRectCallout">
            <a:avLst>
              <a:gd name="adj1" fmla="val 59471"/>
              <a:gd name="adj2" fmla="val -11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브라우저 관련 객체들</a:t>
            </a:r>
            <a:endParaRPr lang="ko-KR" altLang="en-US" sz="1000" dirty="0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BAF0ABF0-0C06-4EBA-9BA4-E44FA5D62617}"/>
              </a:ext>
            </a:extLst>
          </p:cNvPr>
          <p:cNvSpPr/>
          <p:nvPr/>
        </p:nvSpPr>
        <p:spPr>
          <a:xfrm>
            <a:off x="347730" y="1601426"/>
            <a:ext cx="2659487" cy="1579656"/>
          </a:xfrm>
          <a:custGeom>
            <a:avLst/>
            <a:gdLst>
              <a:gd name="connsiteX0" fmla="*/ 64394 w 2659487"/>
              <a:gd name="connsiteY0" fmla="*/ 51516 h 1822361"/>
              <a:gd name="connsiteX1" fmla="*/ 57955 w 2659487"/>
              <a:gd name="connsiteY1" fmla="*/ 643944 h 1822361"/>
              <a:gd name="connsiteX2" fmla="*/ 51515 w 2659487"/>
              <a:gd name="connsiteY2" fmla="*/ 676141 h 1822361"/>
              <a:gd name="connsiteX3" fmla="*/ 45076 w 2659487"/>
              <a:gd name="connsiteY3" fmla="*/ 740535 h 1822361"/>
              <a:gd name="connsiteX4" fmla="*/ 32197 w 2659487"/>
              <a:gd name="connsiteY4" fmla="*/ 882203 h 1822361"/>
              <a:gd name="connsiteX5" fmla="*/ 25757 w 2659487"/>
              <a:gd name="connsiteY5" fmla="*/ 1010992 h 1822361"/>
              <a:gd name="connsiteX6" fmla="*/ 12878 w 2659487"/>
              <a:gd name="connsiteY6" fmla="*/ 1056068 h 1822361"/>
              <a:gd name="connsiteX7" fmla="*/ 6439 w 2659487"/>
              <a:gd name="connsiteY7" fmla="*/ 1210614 h 1822361"/>
              <a:gd name="connsiteX8" fmla="*/ 0 w 2659487"/>
              <a:gd name="connsiteY8" fmla="*/ 1294327 h 1822361"/>
              <a:gd name="connsiteX9" fmla="*/ 12878 w 2659487"/>
              <a:gd name="connsiteY9" fmla="*/ 1596980 h 1822361"/>
              <a:gd name="connsiteX10" fmla="*/ 19318 w 2659487"/>
              <a:gd name="connsiteY10" fmla="*/ 1616299 h 1822361"/>
              <a:gd name="connsiteX11" fmla="*/ 25757 w 2659487"/>
              <a:gd name="connsiteY11" fmla="*/ 1642056 h 1822361"/>
              <a:gd name="connsiteX12" fmla="*/ 38636 w 2659487"/>
              <a:gd name="connsiteY12" fmla="*/ 1732209 h 1822361"/>
              <a:gd name="connsiteX13" fmla="*/ 45076 w 2659487"/>
              <a:gd name="connsiteY13" fmla="*/ 1764406 h 1822361"/>
              <a:gd name="connsiteX14" fmla="*/ 103031 w 2659487"/>
              <a:gd name="connsiteY14" fmla="*/ 1783724 h 1822361"/>
              <a:gd name="connsiteX15" fmla="*/ 122349 w 2659487"/>
              <a:gd name="connsiteY15" fmla="*/ 1790164 h 1822361"/>
              <a:gd name="connsiteX16" fmla="*/ 173864 w 2659487"/>
              <a:gd name="connsiteY16" fmla="*/ 1803042 h 1822361"/>
              <a:gd name="connsiteX17" fmla="*/ 206062 w 2659487"/>
              <a:gd name="connsiteY17" fmla="*/ 1815921 h 1822361"/>
              <a:gd name="connsiteX18" fmla="*/ 270456 w 2659487"/>
              <a:gd name="connsiteY18" fmla="*/ 1822361 h 1822361"/>
              <a:gd name="connsiteX19" fmla="*/ 2086377 w 2659487"/>
              <a:gd name="connsiteY19" fmla="*/ 1809482 h 1822361"/>
              <a:gd name="connsiteX20" fmla="*/ 2266681 w 2659487"/>
              <a:gd name="connsiteY20" fmla="*/ 1783724 h 1822361"/>
              <a:gd name="connsiteX21" fmla="*/ 2498501 w 2659487"/>
              <a:gd name="connsiteY21" fmla="*/ 1770845 h 1822361"/>
              <a:gd name="connsiteX22" fmla="*/ 2562895 w 2659487"/>
              <a:gd name="connsiteY22" fmla="*/ 1757966 h 1822361"/>
              <a:gd name="connsiteX23" fmla="*/ 2582214 w 2659487"/>
              <a:gd name="connsiteY23" fmla="*/ 1751527 h 1822361"/>
              <a:gd name="connsiteX24" fmla="*/ 2620850 w 2659487"/>
              <a:gd name="connsiteY24" fmla="*/ 1745087 h 1822361"/>
              <a:gd name="connsiteX25" fmla="*/ 2627290 w 2659487"/>
              <a:gd name="connsiteY25" fmla="*/ 1719330 h 1822361"/>
              <a:gd name="connsiteX26" fmla="*/ 2633729 w 2659487"/>
              <a:gd name="connsiteY26" fmla="*/ 1674254 h 1822361"/>
              <a:gd name="connsiteX27" fmla="*/ 2646608 w 2659487"/>
              <a:gd name="connsiteY27" fmla="*/ 1571223 h 1822361"/>
              <a:gd name="connsiteX28" fmla="*/ 2653047 w 2659487"/>
              <a:gd name="connsiteY28" fmla="*/ 1532586 h 1822361"/>
              <a:gd name="connsiteX29" fmla="*/ 2646608 w 2659487"/>
              <a:gd name="connsiteY29" fmla="*/ 1210614 h 1822361"/>
              <a:gd name="connsiteX30" fmla="*/ 2659487 w 2659487"/>
              <a:gd name="connsiteY30" fmla="*/ 264017 h 1822361"/>
              <a:gd name="connsiteX31" fmla="*/ 2653047 w 2659487"/>
              <a:gd name="connsiteY31" fmla="*/ 25758 h 1822361"/>
              <a:gd name="connsiteX32" fmla="*/ 2633729 w 2659487"/>
              <a:gd name="connsiteY32" fmla="*/ 19318 h 1822361"/>
              <a:gd name="connsiteX33" fmla="*/ 2614411 w 2659487"/>
              <a:gd name="connsiteY33" fmla="*/ 25758 h 1822361"/>
              <a:gd name="connsiteX34" fmla="*/ 2530698 w 2659487"/>
              <a:gd name="connsiteY34" fmla="*/ 12879 h 1822361"/>
              <a:gd name="connsiteX35" fmla="*/ 2331076 w 2659487"/>
              <a:gd name="connsiteY35" fmla="*/ 0 h 1822361"/>
              <a:gd name="connsiteX36" fmla="*/ 2105695 w 2659487"/>
              <a:gd name="connsiteY36" fmla="*/ 25758 h 1822361"/>
              <a:gd name="connsiteX37" fmla="*/ 1841678 w 2659487"/>
              <a:gd name="connsiteY37" fmla="*/ 38637 h 1822361"/>
              <a:gd name="connsiteX38" fmla="*/ 1178416 w 2659487"/>
              <a:gd name="connsiteY38" fmla="*/ 64394 h 1822361"/>
              <a:gd name="connsiteX39" fmla="*/ 1004552 w 2659487"/>
              <a:gd name="connsiteY39" fmla="*/ 109471 h 1822361"/>
              <a:gd name="connsiteX40" fmla="*/ 154546 w 2659487"/>
              <a:gd name="connsiteY40" fmla="*/ 103031 h 1822361"/>
              <a:gd name="connsiteX41" fmla="*/ 128788 w 2659487"/>
              <a:gd name="connsiteY41" fmla="*/ 90152 h 1822361"/>
              <a:gd name="connsiteX42" fmla="*/ 64394 w 2659487"/>
              <a:gd name="connsiteY42" fmla="*/ 51516 h 182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659487" h="1822361">
                <a:moveTo>
                  <a:pt x="64394" y="51516"/>
                </a:moveTo>
                <a:cubicBezTo>
                  <a:pt x="52589" y="143815"/>
                  <a:pt x="62026" y="446498"/>
                  <a:pt x="57955" y="643944"/>
                </a:cubicBezTo>
                <a:cubicBezTo>
                  <a:pt x="57729" y="654887"/>
                  <a:pt x="52962" y="665292"/>
                  <a:pt x="51515" y="676141"/>
                </a:cubicBezTo>
                <a:cubicBezTo>
                  <a:pt x="48664" y="697523"/>
                  <a:pt x="46560" y="719014"/>
                  <a:pt x="45076" y="740535"/>
                </a:cubicBezTo>
                <a:cubicBezTo>
                  <a:pt x="35620" y="877640"/>
                  <a:pt x="51992" y="822815"/>
                  <a:pt x="32197" y="882203"/>
                </a:cubicBezTo>
                <a:cubicBezTo>
                  <a:pt x="30050" y="925133"/>
                  <a:pt x="30504" y="968272"/>
                  <a:pt x="25757" y="1010992"/>
                </a:cubicBezTo>
                <a:cubicBezTo>
                  <a:pt x="24031" y="1026523"/>
                  <a:pt x="14383" y="1040514"/>
                  <a:pt x="12878" y="1056068"/>
                </a:cubicBezTo>
                <a:cubicBezTo>
                  <a:pt x="7912" y="1107388"/>
                  <a:pt x="9222" y="1159129"/>
                  <a:pt x="6439" y="1210614"/>
                </a:cubicBezTo>
                <a:cubicBezTo>
                  <a:pt x="4929" y="1238560"/>
                  <a:pt x="2146" y="1266423"/>
                  <a:pt x="0" y="1294327"/>
                </a:cubicBezTo>
                <a:cubicBezTo>
                  <a:pt x="4293" y="1395211"/>
                  <a:pt x="6830" y="1496186"/>
                  <a:pt x="12878" y="1596980"/>
                </a:cubicBezTo>
                <a:cubicBezTo>
                  <a:pt x="13285" y="1603756"/>
                  <a:pt x="17453" y="1609772"/>
                  <a:pt x="19318" y="1616299"/>
                </a:cubicBezTo>
                <a:cubicBezTo>
                  <a:pt x="21749" y="1624808"/>
                  <a:pt x="23837" y="1633417"/>
                  <a:pt x="25757" y="1642056"/>
                </a:cubicBezTo>
                <a:cubicBezTo>
                  <a:pt x="37406" y="1694477"/>
                  <a:pt x="28507" y="1661310"/>
                  <a:pt x="38636" y="1732209"/>
                </a:cubicBezTo>
                <a:cubicBezTo>
                  <a:pt x="40184" y="1743044"/>
                  <a:pt x="37337" y="1756667"/>
                  <a:pt x="45076" y="1764406"/>
                </a:cubicBezTo>
                <a:cubicBezTo>
                  <a:pt x="45080" y="1764410"/>
                  <a:pt x="93370" y="1780504"/>
                  <a:pt x="103031" y="1783724"/>
                </a:cubicBezTo>
                <a:cubicBezTo>
                  <a:pt x="109470" y="1785870"/>
                  <a:pt x="115764" y="1788518"/>
                  <a:pt x="122349" y="1790164"/>
                </a:cubicBezTo>
                <a:cubicBezTo>
                  <a:pt x="139521" y="1794457"/>
                  <a:pt x="157430" y="1796468"/>
                  <a:pt x="173864" y="1803042"/>
                </a:cubicBezTo>
                <a:cubicBezTo>
                  <a:pt x="184597" y="1807335"/>
                  <a:pt x="194727" y="1813654"/>
                  <a:pt x="206062" y="1815921"/>
                </a:cubicBezTo>
                <a:cubicBezTo>
                  <a:pt x="227215" y="1820152"/>
                  <a:pt x="248991" y="1820214"/>
                  <a:pt x="270456" y="1822361"/>
                </a:cubicBezTo>
                <a:lnTo>
                  <a:pt x="2086377" y="1809482"/>
                </a:lnTo>
                <a:cubicBezTo>
                  <a:pt x="2147077" y="1808307"/>
                  <a:pt x="2206488" y="1791644"/>
                  <a:pt x="2266681" y="1783724"/>
                </a:cubicBezTo>
                <a:cubicBezTo>
                  <a:pt x="2345953" y="1773294"/>
                  <a:pt x="2414879" y="1774062"/>
                  <a:pt x="2498501" y="1770845"/>
                </a:cubicBezTo>
                <a:cubicBezTo>
                  <a:pt x="2519966" y="1766552"/>
                  <a:pt x="2541566" y="1762888"/>
                  <a:pt x="2562895" y="1757966"/>
                </a:cubicBezTo>
                <a:cubicBezTo>
                  <a:pt x="2569509" y="1756440"/>
                  <a:pt x="2575588" y="1753000"/>
                  <a:pt x="2582214" y="1751527"/>
                </a:cubicBezTo>
                <a:cubicBezTo>
                  <a:pt x="2594959" y="1748695"/>
                  <a:pt x="2607971" y="1747234"/>
                  <a:pt x="2620850" y="1745087"/>
                </a:cubicBezTo>
                <a:cubicBezTo>
                  <a:pt x="2622997" y="1736501"/>
                  <a:pt x="2625707" y="1728037"/>
                  <a:pt x="2627290" y="1719330"/>
                </a:cubicBezTo>
                <a:cubicBezTo>
                  <a:pt x="2630005" y="1704397"/>
                  <a:pt x="2631766" y="1689304"/>
                  <a:pt x="2633729" y="1674254"/>
                </a:cubicBezTo>
                <a:cubicBezTo>
                  <a:pt x="2638205" y="1639934"/>
                  <a:pt x="2641932" y="1605517"/>
                  <a:pt x="2646608" y="1571223"/>
                </a:cubicBezTo>
                <a:cubicBezTo>
                  <a:pt x="2648372" y="1558286"/>
                  <a:pt x="2650901" y="1545465"/>
                  <a:pt x="2653047" y="1532586"/>
                </a:cubicBezTo>
                <a:cubicBezTo>
                  <a:pt x="2650901" y="1425262"/>
                  <a:pt x="2646608" y="1317959"/>
                  <a:pt x="2646608" y="1210614"/>
                </a:cubicBezTo>
                <a:cubicBezTo>
                  <a:pt x="2646608" y="496846"/>
                  <a:pt x="2641315" y="645590"/>
                  <a:pt x="2659487" y="264017"/>
                </a:cubicBezTo>
                <a:cubicBezTo>
                  <a:pt x="2657340" y="184597"/>
                  <a:pt x="2661364" y="104770"/>
                  <a:pt x="2653047" y="25758"/>
                </a:cubicBezTo>
                <a:cubicBezTo>
                  <a:pt x="2652336" y="19008"/>
                  <a:pt x="2640517" y="19318"/>
                  <a:pt x="2633729" y="19318"/>
                </a:cubicBezTo>
                <a:cubicBezTo>
                  <a:pt x="2626941" y="19318"/>
                  <a:pt x="2620850" y="23611"/>
                  <a:pt x="2614411" y="25758"/>
                </a:cubicBezTo>
                <a:cubicBezTo>
                  <a:pt x="2586507" y="21465"/>
                  <a:pt x="2558838" y="15161"/>
                  <a:pt x="2530698" y="12879"/>
                </a:cubicBezTo>
                <a:cubicBezTo>
                  <a:pt x="2252729" y="-9659"/>
                  <a:pt x="2459062" y="18285"/>
                  <a:pt x="2331076" y="0"/>
                </a:cubicBezTo>
                <a:cubicBezTo>
                  <a:pt x="2224373" y="15243"/>
                  <a:pt x="2228967" y="16026"/>
                  <a:pt x="2105695" y="25758"/>
                </a:cubicBezTo>
                <a:cubicBezTo>
                  <a:pt x="2031650" y="31604"/>
                  <a:pt x="1910173" y="35783"/>
                  <a:pt x="1841678" y="38637"/>
                </a:cubicBezTo>
                <a:cubicBezTo>
                  <a:pt x="1453890" y="77416"/>
                  <a:pt x="2093389" y="16739"/>
                  <a:pt x="1178416" y="64394"/>
                </a:cubicBezTo>
                <a:cubicBezTo>
                  <a:pt x="1151571" y="65792"/>
                  <a:pt x="1026944" y="103073"/>
                  <a:pt x="1004552" y="109471"/>
                </a:cubicBezTo>
                <a:lnTo>
                  <a:pt x="154546" y="103031"/>
                </a:lnTo>
                <a:cubicBezTo>
                  <a:pt x="144949" y="102819"/>
                  <a:pt x="136599" y="95732"/>
                  <a:pt x="128788" y="90152"/>
                </a:cubicBezTo>
                <a:cubicBezTo>
                  <a:pt x="121378" y="84859"/>
                  <a:pt x="76199" y="-40783"/>
                  <a:pt x="64394" y="51516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열려 있는 브라우저 윈도우나 탭 윈도우의 속성을 나타내는 객체</a:t>
            </a:r>
          </a:p>
          <a:p>
            <a:pPr lvl="1"/>
            <a:r>
              <a:rPr lang="ko-KR" altLang="en-US" dirty="0"/>
              <a:t>브라우저 윈도우나 탭 윈도우마다 별도의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r>
              <a:rPr lang="en-US" altLang="ko-KR" dirty="0"/>
              <a:t>window </a:t>
            </a:r>
            <a:r>
              <a:rPr lang="ko-KR" altLang="en-US" dirty="0"/>
              <a:t>객체의 생성</a:t>
            </a:r>
            <a:endParaRPr lang="en-US" altLang="ko-KR" dirty="0"/>
          </a:p>
          <a:p>
            <a:pPr lvl="1"/>
            <a:r>
              <a:rPr lang="en-US" altLang="ko-KR" dirty="0"/>
              <a:t>3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lvl="2"/>
            <a:r>
              <a:rPr lang="ko-KR" altLang="en-US" dirty="0"/>
              <a:t>브라우저가 새로운 웹 페이지를 </a:t>
            </a:r>
            <a:r>
              <a:rPr lang="ko-KR" altLang="en-US" dirty="0" err="1"/>
              <a:t>로드할</a:t>
            </a:r>
            <a:r>
              <a:rPr lang="ko-KR" altLang="en-US" dirty="0"/>
              <a:t> 때</a:t>
            </a:r>
          </a:p>
          <a:p>
            <a:pPr lvl="2"/>
            <a:r>
              <a:rPr lang="en-US" altLang="ko-KR" dirty="0"/>
              <a:t>&lt;iframe&gt; </a:t>
            </a:r>
            <a:r>
              <a:rPr lang="ko-KR" altLang="en-US" dirty="0"/>
              <a:t>태그 당 하나의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</a:p>
          <a:p>
            <a:pPr lvl="2"/>
            <a:r>
              <a:rPr lang="ko-KR" altLang="en-US" dirty="0"/>
              <a:t>자바스크립트 코드로 윈도우 열기 시 </a:t>
            </a:r>
            <a:r>
              <a:rPr lang="en-US" altLang="ko-KR" dirty="0"/>
              <a:t>window </a:t>
            </a:r>
            <a:r>
              <a:rPr lang="ko-KR" altLang="en-US" dirty="0"/>
              <a:t>객체 생성</a:t>
            </a:r>
          </a:p>
          <a:p>
            <a:pPr lvl="3"/>
            <a:r>
              <a:rPr lang="en-US" altLang="ko-KR" dirty="0" err="1"/>
              <a:t>window.open</a:t>
            </a:r>
            <a:r>
              <a:rPr lang="en-US" altLang="ko-KR" dirty="0"/>
              <a:t>("</a:t>
            </a:r>
            <a:r>
              <a:rPr lang="ko-KR" altLang="en-US" dirty="0" err="1"/>
              <a:t>웹페이지</a:t>
            </a:r>
            <a:r>
              <a:rPr lang="ko-KR" altLang="en-US" dirty="0"/>
              <a:t> </a:t>
            </a:r>
            <a:r>
              <a:rPr lang="en-US" altLang="ko-KR" dirty="0"/>
              <a:t>URL", "</a:t>
            </a:r>
            <a:r>
              <a:rPr lang="ko-KR" altLang="en-US" dirty="0"/>
              <a:t>윈도우이름</a:t>
            </a:r>
            <a:r>
              <a:rPr lang="en-US" altLang="ko-KR" dirty="0"/>
              <a:t>", "</a:t>
            </a:r>
            <a:r>
              <a:rPr lang="ko-KR" altLang="en-US" dirty="0"/>
              <a:t>윈도우속성</a:t>
            </a:r>
            <a:r>
              <a:rPr lang="en-US" altLang="ko-KR" dirty="0"/>
              <a:t>"),</a:t>
            </a:r>
          </a:p>
          <a:p>
            <a:r>
              <a:rPr lang="ko-KR" altLang="en-US" dirty="0"/>
              <a:t>자바스크립트 코드로 윈도우 객체에 대한 접근</a:t>
            </a:r>
            <a:endParaRPr lang="en-US" altLang="ko-KR" dirty="0"/>
          </a:p>
          <a:p>
            <a:pPr lvl="1"/>
            <a:r>
              <a:rPr lang="en-US" altLang="ko-KR" dirty="0"/>
              <a:t>window, </a:t>
            </a:r>
            <a:r>
              <a:rPr lang="ko-KR" altLang="en-US" dirty="0"/>
              <a:t>혹은 </a:t>
            </a:r>
            <a:r>
              <a:rPr lang="en-US" altLang="ko-KR" dirty="0" err="1"/>
              <a:t>window.self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self 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2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모양과 </a:t>
            </a:r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26211" y="1069025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087294" y="1381872"/>
            <a:ext cx="7400848" cy="4846924"/>
            <a:chOff x="1087294" y="1381872"/>
            <a:chExt cx="7400848" cy="4846924"/>
          </a:xfrm>
        </p:grpSpPr>
        <p:sp>
          <p:nvSpPr>
            <p:cNvPr id="24" name="TextBox 23"/>
            <p:cNvSpPr txBox="1"/>
            <p:nvPr/>
          </p:nvSpPr>
          <p:spPr>
            <a:xfrm>
              <a:off x="7335583" y="2077243"/>
              <a:ext cx="806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60" y="1844825"/>
              <a:ext cx="4885302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80540" y="1882755"/>
              <a:ext cx="67460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titlebar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68774" y="2661491"/>
              <a:ext cx="2171537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27531" y="2666704"/>
              <a:ext cx="9679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locationbar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54581" y="2995938"/>
              <a:ext cx="2171537" cy="21102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87294" y="3018583"/>
              <a:ext cx="10058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bookmarks</a:t>
              </a:r>
            </a:p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또는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perosnalbar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76839" y="5951797"/>
              <a:ext cx="77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scrollbar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6011" y="5517232"/>
              <a:ext cx="820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statusbar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870651" y="2661491"/>
              <a:ext cx="1213513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7752" y="2669116"/>
              <a:ext cx="686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toolbar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354581" y="5552752"/>
              <a:ext cx="4180843" cy="196387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" name="직선 화살표 연결선 4"/>
            <p:cNvCxnSpPr>
              <a:stCxn id="13" idx="3"/>
            </p:cNvCxnSpPr>
            <p:nvPr/>
          </p:nvCxnSpPr>
          <p:spPr>
            <a:xfrm flipV="1">
              <a:off x="2055148" y="2019637"/>
              <a:ext cx="224014" cy="16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4" idx="3"/>
            </p:cNvCxnSpPr>
            <p:nvPr/>
          </p:nvCxnSpPr>
          <p:spPr>
            <a:xfrm flipV="1">
              <a:off x="2095488" y="2800897"/>
              <a:ext cx="473286" cy="43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4" idx="1"/>
            </p:cNvCxnSpPr>
            <p:nvPr/>
          </p:nvCxnSpPr>
          <p:spPr>
            <a:xfrm flipH="1">
              <a:off x="6927353" y="2215743"/>
              <a:ext cx="408230" cy="37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48" idx="1"/>
            </p:cNvCxnSpPr>
            <p:nvPr/>
          </p:nvCxnSpPr>
          <p:spPr>
            <a:xfrm flipH="1" flipV="1">
              <a:off x="7066762" y="2803846"/>
              <a:ext cx="370990" cy="3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6795252" y="5715477"/>
              <a:ext cx="247047" cy="2516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0"/>
            </p:cNvCxnSpPr>
            <p:nvPr/>
          </p:nvCxnSpPr>
          <p:spPr>
            <a:xfrm flipH="1" flipV="1">
              <a:off x="6659876" y="5706400"/>
              <a:ext cx="2870" cy="2453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3" idx="3"/>
            </p:cNvCxnSpPr>
            <p:nvPr/>
          </p:nvCxnSpPr>
          <p:spPr>
            <a:xfrm flipV="1">
              <a:off x="2136492" y="5655731"/>
              <a:ext cx="212164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37" idx="3"/>
            </p:cNvCxnSpPr>
            <p:nvPr/>
          </p:nvCxnSpPr>
          <p:spPr>
            <a:xfrm flipV="1">
              <a:off x="2093147" y="3101449"/>
              <a:ext cx="261434" cy="240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2297660" y="2106140"/>
              <a:ext cx="4877059" cy="19844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0800000">
              <a:off x="7353175" y="3948203"/>
              <a:ext cx="369332" cy="9146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/>
                <a:t>innerHeight</a:t>
              </a:r>
              <a:endParaRPr lang="ko-KR" altLang="en-US" sz="1200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7676279" y="3241592"/>
              <a:ext cx="11099" cy="2507547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217352" y="1864798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238417" y="5804135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0800000">
              <a:off x="7947084" y="3945641"/>
              <a:ext cx="369332" cy="9310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/>
                <a:t>outerHeight</a:t>
              </a:r>
              <a:endParaRPr lang="ko-KR" altLang="en-US" sz="12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288206" y="1861450"/>
              <a:ext cx="28211" cy="3951845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7237543" y="3221599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7237543" y="5755424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00708" y="3998809"/>
              <a:ext cx="960519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innerWidth</a:t>
              </a:r>
              <a:endParaRPr lang="ko-KR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7928" y="4695053"/>
              <a:ext cx="976870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outerWidth</a:t>
              </a:r>
              <a:endParaRPr lang="ko-KR" altLang="en-US" sz="1200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348656" y="4365104"/>
              <a:ext cx="477996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2297660" y="5085184"/>
              <a:ext cx="4860206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77" idx="3"/>
            </p:cNvCxnSpPr>
            <p:nvPr/>
          </p:nvCxnSpPr>
          <p:spPr>
            <a:xfrm>
              <a:off x="2161227" y="4137309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>
              <a:off x="2197536" y="4843377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577174" y="1381872"/>
              <a:ext cx="1440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screenX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screenY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94" idx="2"/>
            </p:cNvCxnSpPr>
            <p:nvPr/>
          </p:nvCxnSpPr>
          <p:spPr>
            <a:xfrm>
              <a:off x="2297660" y="1658871"/>
              <a:ext cx="0" cy="1859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window.open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윈도우를 새로 열고 웹 페이지 출력</a:t>
            </a:r>
            <a:endParaRPr lang="en-US" altLang="ko-KR" sz="18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/>
              <a:t>3</a:t>
            </a:r>
            <a:r>
              <a:rPr lang="ko-KR" altLang="en-US" sz="1800" dirty="0"/>
              <a:t>개의</a:t>
            </a:r>
            <a:r>
              <a:rPr lang="en-US" altLang="ko-KR" sz="1800" dirty="0"/>
              <a:t> </a:t>
            </a:r>
            <a:r>
              <a:rPr lang="ko-KR" altLang="en-US" sz="1800" dirty="0"/>
              <a:t>매개변수를 가진 함수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윈도우 이름</a:t>
            </a:r>
            <a:r>
              <a:rPr lang="en-US" altLang="ko-KR" sz="1800" dirty="0"/>
              <a:t>(</a:t>
            </a:r>
            <a:r>
              <a:rPr lang="en-US" altLang="ko-KR" sz="1800" dirty="0" err="1"/>
              <a:t>sWindowName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2172082"/>
            <a:ext cx="468052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"", "");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5656" y="5208339"/>
            <a:ext cx="5837694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_blank : 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이름 없는 새 윈도우를 열고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페이지 로드</a:t>
            </a: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_parent : 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윈도우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프레임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부모 윈도우에 웹 페이지 로드</a:t>
            </a: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_self : 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윈도우에 웹 페이지 로드</a:t>
            </a:r>
          </a:p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_top : 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 윈도우에 웹 페이지 로드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82379"/>
            <a:ext cx="7843838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이름에 </a:t>
            </a:r>
            <a:r>
              <a:rPr lang="ko-KR" altLang="en-US" sz="1800" dirty="0" err="1"/>
              <a:t>툴바만</a:t>
            </a:r>
            <a:r>
              <a:rPr lang="ko-KR" altLang="en-US" sz="1800" dirty="0"/>
              <a:t> 가지는 새 윈도우 열고 </a:t>
            </a:r>
            <a:r>
              <a:rPr lang="en-US" altLang="ko-KR" sz="1800" dirty="0"/>
              <a:t>sample.html </a:t>
            </a:r>
            <a:r>
              <a:rPr lang="ko-KR" altLang="en-US" sz="1800" dirty="0"/>
              <a:t>출력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현재 윈도우에 </a:t>
            </a:r>
            <a:r>
              <a:rPr lang="en-US" altLang="ko-KR" sz="1800" dirty="0"/>
              <a:t>sample.html </a:t>
            </a:r>
            <a:r>
              <a:rPr lang="ko-KR" altLang="en-US" sz="1800" dirty="0"/>
              <a:t>출력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이름 없는 새 윈도우에 </a:t>
            </a:r>
            <a:r>
              <a:rPr lang="en-US" altLang="ko-KR" sz="1800" dirty="0"/>
              <a:t>sample.html </a:t>
            </a:r>
            <a:r>
              <a:rPr lang="ko-KR" altLang="en-US" sz="1800" dirty="0"/>
              <a:t>출력 </a:t>
            </a:r>
          </a:p>
          <a:p>
            <a:pPr lvl="1"/>
            <a:endParaRPr lang="ko-KR" altLang="en-US" sz="1800" dirty="0"/>
          </a:p>
          <a:p>
            <a:pPr lvl="1"/>
            <a:r>
              <a:rPr lang="ko-KR" altLang="en-US" sz="1800" dirty="0"/>
              <a:t> </a:t>
            </a:r>
            <a:r>
              <a:rPr lang="en-US" altLang="ko-KR" sz="1800" dirty="0"/>
              <a:t>(10, 10) </a:t>
            </a:r>
            <a:r>
              <a:rPr lang="ko-KR" altLang="en-US" sz="1800" dirty="0"/>
              <a:t>위치에 </a:t>
            </a:r>
            <a:r>
              <a:rPr lang="en-US" altLang="ko-KR" sz="1800" dirty="0"/>
              <a:t>300x400 </a:t>
            </a:r>
            <a:r>
              <a:rPr lang="ko-KR" altLang="en-US" sz="1800" dirty="0"/>
              <a:t>크기의 새 윈도우 열고 </a:t>
            </a:r>
            <a:r>
              <a:rPr lang="ko-KR" altLang="en-US" sz="1800" dirty="0" err="1"/>
              <a:t>네이버</a:t>
            </a:r>
            <a:r>
              <a:rPr lang="ko-KR" altLang="en-US" sz="1800" dirty="0"/>
              <a:t> 페이지 출력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이름과 속성이 없는 윈도우 열기</a:t>
            </a:r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빈 윈도우 생성</a:t>
            </a:r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75158" y="1700808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"toolbar=yes");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75158" y="2399510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"_self");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83132" y="3107540"/>
            <a:ext cx="560865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("sample.html", "_blank");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83132" y="389458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		"left=10,top=10,width=300,height=400");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383132" y="4876347"/>
            <a:ext cx="56086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window.open("http://www.naver,com");</a:t>
            </a:r>
          </a:p>
          <a:p>
            <a:pPr marL="190500" fontAlgn="base" latinLnBrk="0"/>
            <a:r>
              <a:rPr lang="it-IT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window.open("http://www.naver,com", null, "");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03648" y="5949280"/>
            <a:ext cx="18722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419872" y="5949280"/>
            <a:ext cx="364391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"", "");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("", null, null);</a:t>
            </a:r>
          </a:p>
        </p:txBody>
      </p:sp>
    </p:spTree>
    <p:extLst>
      <p:ext uri="{BB962C8B-B14F-4D97-AF65-F5344CB8AC3E}">
        <p14:creationId xmlns:p14="http://schemas.microsoft.com/office/powerpoint/2010/main" val="415500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이름 없는 윈도우</a:t>
            </a:r>
            <a:r>
              <a:rPr lang="en-US" altLang="ko-KR" sz="2000" dirty="0"/>
              <a:t> </a:t>
            </a:r>
            <a:r>
              <a:rPr lang="ko-KR" altLang="en-US" sz="2000" dirty="0"/>
              <a:t>열기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버튼을 클릭할 때마다 새 윈도우를 열고 </a:t>
            </a:r>
            <a:r>
              <a:rPr lang="ko-KR" altLang="en-US" sz="1800" dirty="0" err="1"/>
              <a:t>네이버</a:t>
            </a:r>
            <a:r>
              <a:rPr lang="ko-KR" altLang="en-US" sz="1800" dirty="0"/>
              <a:t> 사이트 출력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이름을 가진 윈도우 열기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열려 있지 않는 경우</a:t>
            </a:r>
            <a:endParaRPr lang="en-US" altLang="ko-KR" sz="1800" dirty="0"/>
          </a:p>
          <a:p>
            <a:pPr lvl="2"/>
            <a:r>
              <a:rPr lang="ko-KR" altLang="en-US" sz="1600" dirty="0"/>
              <a:t>버튼을 클릭하면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myWin</a:t>
            </a:r>
            <a:r>
              <a:rPr lang="ko-KR" altLang="en-US" sz="1600" dirty="0"/>
              <a:t>이름의 새 윈도우 열고 </a:t>
            </a:r>
            <a:r>
              <a:rPr lang="ko-KR" altLang="en-US" sz="1600" dirty="0" err="1"/>
              <a:t>네이버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lvl="1"/>
            <a:r>
              <a:rPr lang="en-US" altLang="ko-KR" sz="1800" dirty="0" err="1"/>
              <a:t>myWin</a:t>
            </a:r>
            <a:r>
              <a:rPr lang="en-US" altLang="ko-KR" sz="1800" dirty="0"/>
              <a:t> </a:t>
            </a:r>
            <a:r>
              <a:rPr lang="ko-KR" altLang="en-US" sz="1800" dirty="0"/>
              <a:t>이름의 윈도우가 이미 열려 있는 경우</a:t>
            </a:r>
            <a:endParaRPr lang="en-US" altLang="ko-KR" sz="1800" dirty="0"/>
          </a:p>
          <a:p>
            <a:pPr lvl="2"/>
            <a:r>
              <a:rPr lang="ko-KR" altLang="en-US" sz="1600" dirty="0"/>
              <a:t>버튼을 클릭하면</a:t>
            </a:r>
            <a:r>
              <a:rPr lang="en-US" altLang="ko-KR" sz="1600" dirty="0"/>
              <a:t>, </a:t>
            </a:r>
            <a:r>
              <a:rPr lang="ko-KR" altLang="en-US" sz="1600" dirty="0"/>
              <a:t>이미 열려있는 </a:t>
            </a:r>
            <a:r>
              <a:rPr lang="en-US" altLang="ko-KR" sz="1600" dirty="0" err="1"/>
              <a:t>myWin</a:t>
            </a:r>
            <a:r>
              <a:rPr lang="ko-KR" altLang="en-US" sz="1600" dirty="0"/>
              <a:t>이름의 윈도우에 </a:t>
            </a:r>
            <a:r>
              <a:rPr lang="ko-KR" altLang="en-US" sz="1600" dirty="0" err="1"/>
              <a:t>네이버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87624" y="1700808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http://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www.naver.com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pt-BR" altLang="ko-KR" sz="1400" dirty="0"/>
              <a:t>''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width=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600,height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=600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새 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367173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http://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www.naver.com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pt-BR" altLang="ko-KR" sz="1400" dirty="0"/>
              <a:t>'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	 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width=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600,height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=600</a:t>
            </a:r>
            <a:r>
              <a:rPr lang="pt-BR" altLang="ko-KR" sz="1400" dirty="0"/>
              <a:t>'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새 윈도우 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008004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23105</TotalTime>
  <Words>2187</Words>
  <Application>Microsoft Office PowerPoint</Application>
  <PresentationFormat>화면 슬라이드 쇼(4:3)</PresentationFormat>
  <Paragraphs>702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HY나무L</vt:lpstr>
      <vt:lpstr>HY나무M</vt:lpstr>
      <vt:lpstr>돋움</vt:lpstr>
      <vt:lpstr>맑은 고딕</vt:lpstr>
      <vt:lpstr>휴먼편지체</vt:lpstr>
      <vt:lpstr>Arial</vt:lpstr>
      <vt:lpstr>Helvetica</vt:lpstr>
      <vt:lpstr>Wingdings</vt:lpstr>
      <vt:lpstr>Wingdings 2</vt:lpstr>
      <vt:lpstr>가을</vt:lpstr>
      <vt:lpstr>PowerPoint 프레젠테이션</vt:lpstr>
      <vt:lpstr>강의 목표</vt:lpstr>
      <vt:lpstr>브라우저 관련 객체 개요</vt:lpstr>
      <vt:lpstr>PowerPoint 프레젠테이션</vt:lpstr>
      <vt:lpstr>window 객체</vt:lpstr>
      <vt:lpstr>윈도우 모양과 window 객체의 프로퍼티</vt:lpstr>
      <vt:lpstr>윈도우 열기</vt:lpstr>
      <vt:lpstr>윈도우 열기 사례</vt:lpstr>
      <vt:lpstr>윈도우 이름과 윈도우 열기</vt:lpstr>
      <vt:lpstr>윈도우 닫기</vt:lpstr>
      <vt:lpstr>예제 10-1 window.open()으로 윈도우 열기</vt:lpstr>
      <vt:lpstr>예제 10-2 윈도우 닫기</vt:lpstr>
      <vt:lpstr>window 객체의 타이머 활용</vt:lpstr>
      <vt:lpstr>setTimeout()/clearTimeout()</vt:lpstr>
      <vt:lpstr>예제 10-3 setTimeout()로 웹 페이지 자동 연결</vt:lpstr>
      <vt:lpstr>setInterval()/clearInterval() 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웹 페이지 프린트 </vt:lpstr>
      <vt:lpstr>예제 10-7 웹 페이지 프린트</vt:lpstr>
      <vt:lpstr>onbeforeprint와 onafterprint</vt:lpstr>
      <vt:lpstr>예제 10-8 onbeforeprint와 onafterprint 이벤트 활용</vt:lpstr>
      <vt:lpstr>location 객체</vt:lpstr>
      <vt:lpstr>예제 10-9 location 객체로 웹 사이트 접속</vt:lpstr>
      <vt:lpstr>navigator 객체</vt:lpstr>
      <vt:lpstr>예제 10–10 navigator로 브라우저 정보 출력</vt:lpstr>
      <vt:lpstr>PowerPoint 프레젠테이션</vt:lpstr>
      <vt:lpstr>screen 객체</vt:lpstr>
      <vt:lpstr>예제 10-11 스크린 장치에 관한 정보 출력</vt:lpstr>
      <vt:lpstr>history 객체</vt:lpstr>
      <vt:lpstr>예제 10-12 history 객체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691</cp:revision>
  <dcterms:created xsi:type="dcterms:W3CDTF">2011-08-27T14:53:28Z</dcterms:created>
  <dcterms:modified xsi:type="dcterms:W3CDTF">2022-01-31T03:27:57Z</dcterms:modified>
</cp:coreProperties>
</file>